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7" r:id="rId3"/>
    <p:sldId id="318" r:id="rId5"/>
    <p:sldId id="315" r:id="rId6"/>
    <p:sldId id="316" r:id="rId7"/>
    <p:sldId id="258" r:id="rId8"/>
    <p:sldId id="259" r:id="rId9"/>
    <p:sldId id="261" r:id="rId10"/>
    <p:sldId id="263" r:id="rId11"/>
    <p:sldId id="265" r:id="rId12"/>
    <p:sldId id="266" r:id="rId13"/>
    <p:sldId id="268" r:id="rId14"/>
    <p:sldId id="269" r:id="rId15"/>
    <p:sldId id="271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5" r:id="rId27"/>
    <p:sldId id="296" r:id="rId28"/>
    <p:sldId id="298" r:id="rId29"/>
    <p:sldId id="299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1" r:id="rId40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5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08A3-3CCC-49E6-964C-E1738A6D992D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CB49-322C-48BB-A333-B208C96D6BAF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6DF8F-A6C0-445E-A701-71ED238F1233}" type="slidenum">
              <a:rPr lang="es-PE" smtClean="0"/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520" y="91059"/>
            <a:ext cx="1174495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FBB6-C5C2-4381-914A-3FA20E44AE6D}" type="datetimeFigureOut">
              <a:rPr lang="es-PE" smtClean="0"/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1BF3-A140-4017-9C8A-668167701D5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32600" cy="820419"/>
          </a:xfrm>
          <a:custGeom>
            <a:avLst/>
            <a:gdLst/>
            <a:ahLst/>
            <a:cxnLst/>
            <a:rect l="l" t="t" r="r" b="b"/>
            <a:pathLst>
              <a:path w="6832600" h="820419">
                <a:moveTo>
                  <a:pt x="155948" y="0"/>
                </a:moveTo>
                <a:lnTo>
                  <a:pt x="0" y="0"/>
                </a:lnTo>
                <a:lnTo>
                  <a:pt x="0" y="820420"/>
                </a:lnTo>
                <a:lnTo>
                  <a:pt x="6305169" y="813688"/>
                </a:lnTo>
                <a:lnTo>
                  <a:pt x="6829948" y="3584"/>
                </a:lnTo>
                <a:lnTo>
                  <a:pt x="1510624" y="3584"/>
                </a:lnTo>
                <a:lnTo>
                  <a:pt x="155948" y="0"/>
                </a:lnTo>
                <a:close/>
              </a:path>
              <a:path w="6832600" h="820419">
                <a:moveTo>
                  <a:pt x="6832270" y="0"/>
                </a:moveTo>
                <a:lnTo>
                  <a:pt x="3186152" y="0"/>
                </a:lnTo>
                <a:lnTo>
                  <a:pt x="1510624" y="3584"/>
                </a:lnTo>
                <a:lnTo>
                  <a:pt x="6829948" y="3584"/>
                </a:lnTo>
                <a:lnTo>
                  <a:pt x="683227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629400"/>
            <a:ext cx="12192000" cy="228600"/>
          </a:xfrm>
          <a:custGeom>
            <a:avLst/>
            <a:gdLst/>
            <a:ahLst/>
            <a:cxnLst/>
            <a:rect l="l" t="t" r="r" b="b"/>
            <a:pathLst>
              <a:path w="12192000" h="228600">
                <a:moveTo>
                  <a:pt x="12192000" y="0"/>
                </a:moveTo>
                <a:lnTo>
                  <a:pt x="0" y="0"/>
                </a:lnTo>
                <a:lnTo>
                  <a:pt x="0" y="228600"/>
                </a:lnTo>
                <a:lnTo>
                  <a:pt x="12192000" y="228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6200" y="0"/>
            <a:ext cx="5765800" cy="840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520" y="56578"/>
            <a:ext cx="1174495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372" y="1815846"/>
            <a:ext cx="6094730" cy="236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://gasnatural.osinerg.gob.pe/contenidos/uploads/GFGN/Osinergmin-boletin-estadistico-gas-natural-2020-IV.pdf" TargetMode="External"/><Relationship Id="rId1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://gasnatural.osinerg.gob.pe/contenidos/uploads/GFGN/Osinergmin-boletin-estadistico-gas-natural-2020-IV.pdf" TargetMode="External"/><Relationship Id="rId4" Type="http://schemas.openxmlformats.org/officeDocument/2006/relationships/image" Target="../media/image54.pn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jpeg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66.jpeg"/><Relationship Id="rId10" Type="http://schemas.openxmlformats.org/officeDocument/2006/relationships/image" Target="../media/image65.png"/><Relationship Id="rId1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1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UPC Postgrado-0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8015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647114"/>
            <a:ext cx="8229600" cy="5050301"/>
          </a:xfrm>
        </p:spPr>
        <p:txBody>
          <a:bodyPr>
            <a:noAutofit/>
          </a:bodyPr>
          <a:lstStyle/>
          <a:p>
            <a:pPr algn="l"/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Pedro Gamio Aita</a:t>
            </a:r>
            <a:b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</a:b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Especialista en Energía y </a:t>
            </a:r>
            <a:r>
              <a:rPr kumimoji="0" lang="en-US" alt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regulación ambiental</a:t>
            </a: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, participación en las </a:t>
            </a:r>
            <a:r>
              <a:rPr kumimoji="0" lang="es-PE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COPs</a:t>
            </a: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 20, 21y 23. </a:t>
            </a:r>
            <a:b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</a:b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Ex Vice Ministro de Energía del Perú</a:t>
            </a:r>
            <a:b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</a:b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Magister en Políticas Públicas</a:t>
            </a:r>
            <a:b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</a:b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Profesor de la </a:t>
            </a:r>
            <a:r>
              <a:rPr kumimoji="0" lang="en-US" alt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PUCP, UP y </a:t>
            </a: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haroni" panose="02010803020104030203" pitchFamily="2" charset="-79"/>
              </a:rPr>
              <a:t>UPC  </a:t>
            </a:r>
            <a:endParaRPr lang="es-ES" sz="8000" dirty="0">
              <a:solidFill>
                <a:schemeClr val="bg1"/>
              </a:solidFill>
              <a:cs typeface="SolanoGothicMVBStd B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650" y="1277556"/>
            <a:ext cx="529526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DE6321"/>
              </a:buClr>
              <a:buFont typeface="Wingdings" panose="05000000000000000000"/>
              <a:buChar char="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rimera</a:t>
            </a:r>
            <a:r>
              <a:rPr sz="16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Fase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56920" marR="511810" lvl="1" indent="-287020"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5" dirty="0">
                <a:latin typeface="Arial MT"/>
                <a:cs typeface="Arial MT"/>
              </a:rPr>
              <a:t>Producción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del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88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(Contrato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suscrito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2000)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10" dirty="0">
                <a:latin typeface="Arial MT"/>
                <a:cs typeface="Arial MT"/>
              </a:rPr>
              <a:t>Planta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Separación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(Malvinas)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5" dirty="0">
                <a:latin typeface="Arial MT"/>
                <a:cs typeface="Arial MT"/>
              </a:rPr>
              <a:t>Sistema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transporte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líquidos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gas</a:t>
            </a:r>
            <a:endParaRPr sz="1600">
              <a:latin typeface="Arial MT"/>
              <a:cs typeface="Arial MT"/>
            </a:endParaRPr>
          </a:p>
          <a:p>
            <a:pPr marL="756920">
              <a:lnSpc>
                <a:spcPct val="100000"/>
              </a:lnSpc>
            </a:pPr>
            <a:r>
              <a:rPr sz="1600" spc="-10" dirty="0">
                <a:latin typeface="Arial MT"/>
                <a:cs typeface="Arial MT"/>
              </a:rPr>
              <a:t>natural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10" dirty="0">
                <a:latin typeface="Arial MT"/>
                <a:cs typeface="Arial MT"/>
              </a:rPr>
              <a:t>Planta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Fraccionamiento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(Pisco)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5" dirty="0">
                <a:latin typeface="Arial MT"/>
                <a:cs typeface="Arial MT"/>
              </a:rPr>
              <a:t>Red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distribución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Departamento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75692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 MT"/>
                <a:cs typeface="Arial MT"/>
              </a:rPr>
              <a:t>Lima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lr>
                <a:srgbClr val="DE6321"/>
              </a:buClr>
              <a:buFont typeface="Wingdings" panose="05000000000000000000"/>
              <a:buChar char="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Segunda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Fase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56920" lvl="1" indent="-287655">
              <a:lnSpc>
                <a:spcPct val="100000"/>
              </a:lnSpc>
              <a:spcBef>
                <a:spcPts val="5"/>
              </a:spcBef>
              <a:buClr>
                <a:srgbClr val="DE6321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5" dirty="0">
                <a:latin typeface="Arial MT"/>
                <a:cs typeface="Arial MT"/>
              </a:rPr>
              <a:t>Producción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Lote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56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DE6321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10" dirty="0">
                <a:latin typeface="Arial MT"/>
                <a:cs typeface="Arial MT"/>
              </a:rPr>
              <a:t>Planta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GNL</a:t>
            </a:r>
            <a:endParaRPr sz="1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"/>
            </a:pPr>
            <a:endParaRPr sz="165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lr>
                <a:srgbClr val="DE6321"/>
              </a:buClr>
              <a:buFont typeface="Wingdings" panose="05000000000000000000"/>
              <a:buChar char=""/>
              <a:tabLst>
                <a:tab pos="355600" algn="l"/>
                <a:tab pos="356235" algn="l"/>
              </a:tabLst>
            </a:pPr>
            <a:r>
              <a:rPr sz="1600" b="1" spc="-25" dirty="0">
                <a:latin typeface="Arial" panose="020B0604020202020204"/>
                <a:cs typeface="Arial" panose="020B0604020202020204"/>
              </a:rPr>
              <a:t>Tercera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Fase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756920" marR="5080" lvl="1" indent="-287020"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5" dirty="0">
                <a:latin typeface="Arial MT"/>
                <a:cs typeface="Arial MT"/>
              </a:rPr>
              <a:t>Red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distribución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Departamento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Ica.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5" dirty="0">
                <a:latin typeface="Arial MT"/>
                <a:cs typeface="Arial MT"/>
              </a:rPr>
              <a:t>Otras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redes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distribución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(+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Gasoductos</a:t>
            </a:r>
            <a:endParaRPr sz="1600">
              <a:latin typeface="Arial MT"/>
              <a:cs typeface="Arial MT"/>
            </a:endParaRPr>
          </a:p>
          <a:p>
            <a:pPr marL="756920">
              <a:lnSpc>
                <a:spcPct val="100000"/>
              </a:lnSpc>
            </a:pPr>
            <a:r>
              <a:rPr sz="1600" spc="-10" dirty="0">
                <a:latin typeface="Arial MT"/>
                <a:cs typeface="Arial MT"/>
              </a:rPr>
              <a:t>Virtuales)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5" dirty="0">
                <a:solidFill>
                  <a:srgbClr val="C00000"/>
                </a:solidFill>
                <a:latin typeface="Arial MT"/>
                <a:cs typeface="Arial MT"/>
              </a:rPr>
              <a:t>Ducto</a:t>
            </a:r>
            <a:r>
              <a:rPr sz="1600" spc="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 MT"/>
                <a:cs typeface="Arial MT"/>
              </a:rPr>
              <a:t>de</a:t>
            </a:r>
            <a:r>
              <a:rPr sz="1600" spc="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Arial MT"/>
                <a:cs typeface="Arial MT"/>
              </a:rPr>
              <a:t>transporte</a:t>
            </a:r>
            <a:r>
              <a:rPr sz="1600" spc="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 MT"/>
                <a:cs typeface="Arial MT"/>
              </a:rPr>
              <a:t>de</a:t>
            </a:r>
            <a:r>
              <a:rPr sz="1600" spc="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 MT"/>
                <a:cs typeface="Arial MT"/>
              </a:rPr>
              <a:t>gas</a:t>
            </a:r>
            <a:r>
              <a:rPr sz="1600" spc="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 MT"/>
                <a:cs typeface="Arial MT"/>
              </a:rPr>
              <a:t>natural</a:t>
            </a:r>
            <a:r>
              <a:rPr sz="1600" spc="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 MT"/>
                <a:cs typeface="Arial MT"/>
              </a:rPr>
              <a:t>en</a:t>
            </a:r>
            <a:r>
              <a:rPr sz="1600" spc="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 MT"/>
                <a:cs typeface="Arial MT"/>
              </a:rPr>
              <a:t>el</a:t>
            </a:r>
            <a:r>
              <a:rPr sz="1600" spc="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Arial MT"/>
                <a:cs typeface="Arial MT"/>
              </a:rPr>
              <a:t>sur.</a:t>
            </a:r>
            <a:endParaRPr sz="16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Clr>
                <a:srgbClr val="4D4D4D"/>
              </a:buClr>
              <a:buFont typeface="Wingdings" panose="05000000000000000000"/>
              <a:buChar char=""/>
              <a:tabLst>
                <a:tab pos="756920" algn="l"/>
                <a:tab pos="757555" algn="l"/>
              </a:tabLst>
            </a:pPr>
            <a:r>
              <a:rPr sz="1600" spc="-10" dirty="0">
                <a:solidFill>
                  <a:srgbClr val="C00000"/>
                </a:solidFill>
                <a:latin typeface="Arial MT"/>
                <a:cs typeface="Arial MT"/>
              </a:rPr>
              <a:t>Plantas</a:t>
            </a:r>
            <a:r>
              <a:rPr sz="1600" spc="-5" dirty="0">
                <a:solidFill>
                  <a:srgbClr val="C00000"/>
                </a:solidFill>
                <a:latin typeface="Arial MT"/>
                <a:cs typeface="Arial MT"/>
              </a:rPr>
              <a:t> Petroquímicas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19140" y="1249680"/>
            <a:ext cx="6031193" cy="47141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790" y="131127"/>
            <a:ext cx="46659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Fases</a:t>
            </a:r>
            <a:r>
              <a:rPr sz="2400" spc="-5" dirty="0"/>
              <a:t> </a:t>
            </a:r>
            <a:r>
              <a:rPr sz="2400" dirty="0"/>
              <a:t>del</a:t>
            </a:r>
            <a:r>
              <a:rPr sz="2400" spc="-10" dirty="0"/>
              <a:t> </a:t>
            </a:r>
            <a:r>
              <a:rPr sz="2400" spc="-5" dirty="0"/>
              <a:t>Proyecto</a:t>
            </a:r>
            <a:r>
              <a:rPr sz="2400" spc="-15" dirty="0"/>
              <a:t> </a:t>
            </a:r>
            <a:r>
              <a:rPr sz="2400" spc="-5" dirty="0"/>
              <a:t>Camisea</a:t>
            </a:r>
            <a:endParaRPr sz="2400"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5666740" cy="12020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935" y="0"/>
            <a:ext cx="1126617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Medidas</a:t>
            </a:r>
            <a:r>
              <a:rPr sz="1800" spc="-15" dirty="0"/>
              <a:t> </a:t>
            </a:r>
            <a:r>
              <a:rPr sz="1800" dirty="0"/>
              <a:t>para</a:t>
            </a:r>
            <a:r>
              <a:rPr sz="1800" spc="-25" dirty="0"/>
              <a:t> </a:t>
            </a:r>
            <a:r>
              <a:rPr sz="1800" dirty="0"/>
              <a:t>la</a:t>
            </a:r>
            <a:r>
              <a:rPr sz="1800" spc="-30" dirty="0"/>
              <a:t> </a:t>
            </a:r>
            <a:r>
              <a:rPr sz="1800" spc="-5" dirty="0"/>
              <a:t>Promoción</a:t>
            </a:r>
            <a:r>
              <a:rPr sz="1800" spc="-10" dirty="0"/>
              <a:t> </a:t>
            </a:r>
            <a:r>
              <a:rPr sz="1800" dirty="0"/>
              <a:t>del </a:t>
            </a:r>
            <a:r>
              <a:rPr sz="1800" spc="-685" dirty="0"/>
              <a:t> </a:t>
            </a:r>
            <a:r>
              <a:rPr sz="1800" spc="-5" dirty="0"/>
              <a:t>Consumo</a:t>
            </a:r>
            <a:r>
              <a:rPr sz="1800" spc="5" dirty="0"/>
              <a:t> </a:t>
            </a:r>
            <a:r>
              <a:rPr sz="1800" spc="-5" dirty="0"/>
              <a:t>Masivo del</a:t>
            </a:r>
            <a:r>
              <a:rPr sz="1800" spc="-10" dirty="0"/>
              <a:t> </a:t>
            </a:r>
            <a:r>
              <a:rPr sz="1800" dirty="0"/>
              <a:t>GN</a:t>
            </a:r>
            <a:endParaRPr sz="1800"/>
          </a:p>
          <a:p>
            <a:pPr marL="114935">
              <a:lnSpc>
                <a:spcPct val="100000"/>
              </a:lnSpc>
              <a:spcBef>
                <a:spcPts val="565"/>
              </a:spcBef>
            </a:pP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Decreto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Supremo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 N°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063-2005-EM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13372" y="1815846"/>
            <a:ext cx="6094730" cy="2369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pc="-15" dirty="0"/>
              <a:t>Promover </a:t>
            </a:r>
            <a:r>
              <a:rPr dirty="0"/>
              <a:t>el </a:t>
            </a:r>
            <a:r>
              <a:rPr spc="-5" dirty="0"/>
              <a:t>consumo </a:t>
            </a:r>
            <a:r>
              <a:rPr spc="-10" dirty="0"/>
              <a:t>masivo </a:t>
            </a:r>
            <a:r>
              <a:rPr spc="-5" dirty="0"/>
              <a:t>de </a:t>
            </a:r>
            <a:r>
              <a:rPr spc="-20" dirty="0"/>
              <a:t>gas </a:t>
            </a:r>
            <a:r>
              <a:rPr spc="-10" dirty="0"/>
              <a:t>natural </a:t>
            </a:r>
            <a:r>
              <a:rPr spc="-5" dirty="0"/>
              <a:t> </a:t>
            </a:r>
            <a:r>
              <a:rPr dirty="0"/>
              <a:t>en</a:t>
            </a:r>
            <a:r>
              <a:rPr spc="5" dirty="0"/>
              <a:t> </a:t>
            </a:r>
            <a:r>
              <a:rPr dirty="0"/>
              <a:t>los</a:t>
            </a:r>
            <a:r>
              <a:rPr spc="5" dirty="0"/>
              <a:t> </a:t>
            </a:r>
            <a:r>
              <a:rPr spc="-10" dirty="0"/>
              <a:t>mercados</a:t>
            </a:r>
            <a:r>
              <a:rPr spc="-5" dirty="0"/>
              <a:t> industrial,</a:t>
            </a:r>
            <a:r>
              <a:rPr dirty="0"/>
              <a:t> </a:t>
            </a:r>
            <a:r>
              <a:rPr spc="-10" dirty="0"/>
              <a:t>comercial, </a:t>
            </a:r>
            <a:r>
              <a:rPr spc="-5" dirty="0"/>
              <a:t> doméstico</a:t>
            </a:r>
            <a:r>
              <a:rPr dirty="0"/>
              <a:t> y</a:t>
            </a:r>
            <a:r>
              <a:rPr spc="5" dirty="0"/>
              <a:t> </a:t>
            </a:r>
            <a:r>
              <a:rPr spc="-5" dirty="0"/>
              <a:t>vehicular</a:t>
            </a:r>
            <a:r>
              <a:rPr dirty="0"/>
              <a:t> en</a:t>
            </a:r>
            <a:r>
              <a:rPr spc="5" dirty="0"/>
              <a:t> </a:t>
            </a:r>
            <a:r>
              <a:rPr spc="-10" dirty="0"/>
              <a:t>todo</a:t>
            </a:r>
            <a:r>
              <a:rPr spc="-5" dirty="0"/>
              <a:t> </a:t>
            </a:r>
            <a:r>
              <a:rPr spc="-10" dirty="0"/>
              <a:t>el</a:t>
            </a:r>
            <a:r>
              <a:rPr spc="-5" dirty="0"/>
              <a:t> </a:t>
            </a:r>
            <a:r>
              <a:rPr spc="-10" dirty="0"/>
              <a:t>territorio </a:t>
            </a:r>
            <a:r>
              <a:rPr spc="-5" dirty="0"/>
              <a:t> nacional.</a:t>
            </a:r>
            <a:endParaRPr spc="-5" dirty="0"/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300"/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pc="-15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6419" y="2250439"/>
            <a:ext cx="4541520" cy="25425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277" y="1030541"/>
            <a:ext cx="10527665" cy="465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Año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Establece </a:t>
            </a:r>
            <a:r>
              <a:rPr sz="2400" spc="-5" dirty="0">
                <a:latin typeface="Calibri"/>
                <a:cs typeface="Calibri"/>
              </a:rPr>
              <a:t>condiciones que </a:t>
            </a:r>
            <a:r>
              <a:rPr sz="2400" dirty="0">
                <a:latin typeface="Calibri"/>
                <a:cs typeface="Calibri"/>
              </a:rPr>
              <a:t>tienen </a:t>
            </a:r>
            <a:r>
              <a:rPr sz="2400" spc="-5" dirty="0">
                <a:latin typeface="Calibri"/>
                <a:cs typeface="Calibri"/>
              </a:rPr>
              <a:t>por finalidad </a:t>
            </a:r>
            <a:r>
              <a:rPr sz="2400" spc="-10" dirty="0">
                <a:latin typeface="Calibri"/>
                <a:cs typeface="Calibri"/>
              </a:rPr>
              <a:t>incentivar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10" dirty="0">
                <a:latin typeface="Calibri"/>
                <a:cs typeface="Calibri"/>
              </a:rPr>
              <a:t>consumo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dirty="0">
                <a:latin typeface="Calibri"/>
                <a:cs typeface="Calibri"/>
              </a:rPr>
              <a:t>GN </a:t>
            </a:r>
            <a:r>
              <a:rPr sz="2400" spc="-10" dirty="0">
                <a:latin typeface="Calibri"/>
                <a:cs typeface="Calibri"/>
              </a:rPr>
              <a:t>fuera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provincia </a:t>
            </a:r>
            <a:r>
              <a:rPr sz="2400" spc="-5" dirty="0">
                <a:latin typeface="Calibri"/>
                <a:cs typeface="Calibri"/>
              </a:rPr>
              <a:t>de Lima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Provincia </a:t>
            </a:r>
            <a:r>
              <a:rPr sz="2400" spc="-5" dirty="0">
                <a:latin typeface="Calibri"/>
                <a:cs typeface="Calibri"/>
              </a:rPr>
              <a:t>Constitucional del Callao. </a:t>
            </a:r>
            <a:r>
              <a:rPr sz="2400" spc="-15" dirty="0">
                <a:latin typeface="Calibri"/>
                <a:cs typeface="Calibri"/>
              </a:rPr>
              <a:t>Está </a:t>
            </a:r>
            <a:r>
              <a:rPr sz="2400" spc="-10" dirty="0">
                <a:latin typeface="Calibri"/>
                <a:cs typeface="Calibri"/>
              </a:rPr>
              <a:t>orientada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promover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desarrollo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gasoductos </a:t>
            </a:r>
            <a:r>
              <a:rPr sz="2400" spc="-5" dirty="0">
                <a:latin typeface="Calibri"/>
                <a:cs typeface="Calibri"/>
              </a:rPr>
              <a:t>regionales.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Permite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produzcan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GN</a:t>
            </a:r>
            <a:r>
              <a:rPr sz="2400" spc="-5" dirty="0">
                <a:latin typeface="Calibri"/>
                <a:cs typeface="Calibri"/>
              </a:rPr>
              <a:t> establecer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precios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máximos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boca</a:t>
            </a:r>
            <a:r>
              <a:rPr sz="2400" spc="-5" dirty="0">
                <a:latin typeface="Calibri"/>
                <a:cs typeface="Calibri"/>
              </a:rPr>
              <a:t> 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pozo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menores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considerados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Lima.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Calibri"/>
              <a:cs typeface="Calibri"/>
            </a:endParaRPr>
          </a:p>
          <a:p>
            <a:pPr marL="355600" marR="59817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 el </a:t>
            </a:r>
            <a:r>
              <a:rPr sz="2400" spc="-10" dirty="0">
                <a:latin typeface="Calibri"/>
                <a:cs typeface="Calibri"/>
              </a:rPr>
              <a:t>caso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spc="-15" dirty="0">
                <a:latin typeface="Calibri"/>
                <a:cs typeface="Calibri"/>
              </a:rPr>
              <a:t>transporte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distribución de </a:t>
            </a:r>
            <a:r>
              <a:rPr sz="2400" dirty="0">
                <a:latin typeface="Calibri"/>
                <a:cs typeface="Calibri"/>
              </a:rPr>
              <a:t>GN </a:t>
            </a:r>
            <a:r>
              <a:rPr sz="2400" spc="-15" dirty="0">
                <a:latin typeface="Calibri"/>
                <a:cs typeface="Calibri"/>
              </a:rPr>
              <a:t>podrán </a:t>
            </a:r>
            <a:r>
              <a:rPr sz="2400" spc="-10" dirty="0">
                <a:latin typeface="Calibri"/>
                <a:cs typeface="Calibri"/>
              </a:rPr>
              <a:t>establecerse </a:t>
            </a:r>
            <a:r>
              <a:rPr sz="2400" spc="-15" dirty="0">
                <a:latin typeface="Calibri"/>
                <a:cs typeface="Calibri"/>
              </a:rPr>
              <a:t>tarifas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diferencien </a:t>
            </a:r>
            <a:r>
              <a:rPr sz="2400" dirty="0">
                <a:latin typeface="Calibri"/>
                <a:cs typeface="Calibri"/>
              </a:rPr>
              <a:t>el tipo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consumo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0" dirty="0">
                <a:latin typeface="Calibri"/>
                <a:cs typeface="Calibri"/>
              </a:rPr>
              <a:t>sector económico. Estas </a:t>
            </a:r>
            <a:r>
              <a:rPr sz="2400" spc="-5" dirty="0">
                <a:latin typeface="Calibri"/>
                <a:cs typeface="Calibri"/>
              </a:rPr>
              <a:t>medidas pueden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aplicarse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temporalmente.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241415" cy="1176655"/>
            <a:chOff x="0" y="0"/>
            <a:chExt cx="6241415" cy="117665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5895594" cy="7038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259"/>
              <a:ext cx="6241034" cy="8740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137" y="0"/>
            <a:ext cx="577469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/>
              <a:t>Ley </a:t>
            </a:r>
            <a:r>
              <a:rPr sz="1600" spc="5" dirty="0"/>
              <a:t>28849: </a:t>
            </a:r>
            <a:r>
              <a:rPr sz="1600" dirty="0"/>
              <a:t>Descentralización del </a:t>
            </a:r>
            <a:r>
              <a:rPr sz="1600" spc="5" dirty="0"/>
              <a:t> </a:t>
            </a:r>
            <a:r>
              <a:rPr sz="1600" dirty="0"/>
              <a:t>Acceso</a:t>
            </a:r>
            <a:r>
              <a:rPr sz="1600" spc="-15" dirty="0"/>
              <a:t> </a:t>
            </a:r>
            <a:r>
              <a:rPr sz="1600" spc="5" dirty="0"/>
              <a:t>al</a:t>
            </a:r>
            <a:r>
              <a:rPr sz="1600" spc="-35" dirty="0"/>
              <a:t> </a:t>
            </a:r>
            <a:r>
              <a:rPr sz="1600" spc="-5" dirty="0"/>
              <a:t>Consumo </a:t>
            </a:r>
            <a:r>
              <a:rPr sz="1600" dirty="0"/>
              <a:t>del</a:t>
            </a:r>
            <a:r>
              <a:rPr sz="1600" spc="-15" dirty="0"/>
              <a:t> </a:t>
            </a:r>
            <a:r>
              <a:rPr sz="1600" spc="5" dirty="0"/>
              <a:t>Gas</a:t>
            </a:r>
            <a:r>
              <a:rPr sz="1600" spc="-30" dirty="0"/>
              <a:t> </a:t>
            </a:r>
            <a:r>
              <a:rPr sz="1600" dirty="0"/>
              <a:t>Natural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139" y="960119"/>
            <a:ext cx="11983720" cy="5283200"/>
            <a:chOff x="104139" y="960119"/>
            <a:chExt cx="11983720" cy="52832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49579" y="960119"/>
              <a:ext cx="9038280" cy="5199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39" y="3761740"/>
              <a:ext cx="3258820" cy="24815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9860" y="0"/>
            <a:ext cx="5081270" cy="5111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480"/>
              </a:lnSpc>
              <a:spcBef>
                <a:spcPts val="515"/>
              </a:spcBef>
            </a:pPr>
            <a:r>
              <a:rPr sz="2000" dirty="0"/>
              <a:t>Del</a:t>
            </a:r>
            <a:r>
              <a:rPr sz="2000" spc="-20" dirty="0"/>
              <a:t> </a:t>
            </a:r>
            <a:r>
              <a:rPr sz="2000" spc="-5" dirty="0"/>
              <a:t>Yacimiento </a:t>
            </a:r>
            <a:r>
              <a:rPr sz="2000" dirty="0"/>
              <a:t>al</a:t>
            </a:r>
            <a:r>
              <a:rPr sz="2000" spc="-25" dirty="0"/>
              <a:t> </a:t>
            </a:r>
            <a:r>
              <a:rPr sz="2000" spc="-5" dirty="0"/>
              <a:t>Mercado</a:t>
            </a:r>
            <a:r>
              <a:rPr sz="2000" spc="-35" dirty="0"/>
              <a:t> </a:t>
            </a:r>
            <a:r>
              <a:rPr sz="2000" dirty="0"/>
              <a:t>de </a:t>
            </a:r>
            <a:r>
              <a:rPr sz="2000" spc="-710" dirty="0"/>
              <a:t> </a:t>
            </a:r>
            <a:r>
              <a:rPr sz="2000" spc="-5" dirty="0"/>
              <a:t>Consumo</a:t>
            </a:r>
            <a:endParaRPr sz="2000"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7939" y="988060"/>
            <a:ext cx="9380220" cy="56540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6217" y="6675755"/>
            <a:ext cx="5195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http://gasnatural.osinerg.gob.pe/contenidos/uploads/GFGN/Osinergmin-boletin-estadistico-gas-natural-2020-IV.pdf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520" y="87248"/>
            <a:ext cx="37096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Transporte</a:t>
            </a:r>
            <a:r>
              <a:rPr sz="2000" spc="-30" dirty="0"/>
              <a:t> </a:t>
            </a:r>
            <a:r>
              <a:rPr sz="2000" dirty="0"/>
              <a:t>Gas</a:t>
            </a:r>
            <a:r>
              <a:rPr sz="2000" spc="-35" dirty="0"/>
              <a:t> </a:t>
            </a:r>
            <a:r>
              <a:rPr sz="2000" spc="-5" dirty="0"/>
              <a:t>Natural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28419" y="899160"/>
            <a:ext cx="9118600" cy="57581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108203"/>
            <a:ext cx="63125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Ampliación</a:t>
            </a:r>
            <a:r>
              <a:rPr sz="2400" spc="-60" dirty="0"/>
              <a:t> </a:t>
            </a:r>
            <a:r>
              <a:rPr sz="2400" dirty="0"/>
              <a:t>de</a:t>
            </a:r>
            <a:r>
              <a:rPr sz="2400" spc="-10" dirty="0"/>
              <a:t> </a:t>
            </a:r>
            <a:r>
              <a:rPr sz="2400" dirty="0"/>
              <a:t>Capacidad</a:t>
            </a:r>
            <a:r>
              <a:rPr sz="2400" spc="-45" dirty="0"/>
              <a:t> </a:t>
            </a:r>
            <a:r>
              <a:rPr sz="2400" dirty="0"/>
              <a:t>de</a:t>
            </a:r>
            <a:r>
              <a:rPr sz="2400" spc="-10" dirty="0"/>
              <a:t> </a:t>
            </a:r>
            <a:r>
              <a:rPr sz="2400" spc="-5" dirty="0"/>
              <a:t>Transporte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2" y="165100"/>
            <a:ext cx="12191873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86560" y="835660"/>
            <a:ext cx="8224520" cy="58115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89534"/>
            <a:ext cx="524319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Procesamiento</a:t>
            </a:r>
            <a:r>
              <a:rPr sz="2400" spc="-20" dirty="0"/>
              <a:t> </a:t>
            </a:r>
            <a:r>
              <a:rPr sz="2400" dirty="0"/>
              <a:t>del</a:t>
            </a:r>
            <a:r>
              <a:rPr sz="2400" spc="-15" dirty="0"/>
              <a:t> </a:t>
            </a:r>
            <a:r>
              <a:rPr sz="2400" spc="-5" dirty="0"/>
              <a:t>Gas</a:t>
            </a:r>
            <a:r>
              <a:rPr sz="2400" spc="-30" dirty="0"/>
              <a:t> </a:t>
            </a:r>
            <a:r>
              <a:rPr sz="2400" spc="-5" dirty="0"/>
              <a:t>Natural</a:t>
            </a:r>
            <a:endParaRPr sz="2400"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059" y="1012456"/>
            <a:ext cx="11700510" cy="551370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eneficios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legales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interesados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invertir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operación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plantas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procesamiento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natural.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Estabilidad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Tributaria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Importación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temporal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Estabilidad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Cambiaria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Disponibilidad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Divisas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Contabilidad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Moneda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Extranjera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Las Plantas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Procesamiento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Gas </a:t>
            </a:r>
            <a:r>
              <a:rPr sz="2000" spc="-10" dirty="0">
                <a:latin typeface="Calibri"/>
                <a:cs typeface="Calibri"/>
              </a:rPr>
              <a:t>Natural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podrán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realiza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siguientes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actividades: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Licuefacción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gas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(LNG)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Transformación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" dirty="0">
                <a:latin typeface="Calibri"/>
                <a:cs typeface="Calibri"/>
              </a:rPr>
              <a:t> combustibles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líquidos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(GTL)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Petroquímica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básica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Utilización</a:t>
            </a:r>
            <a:r>
              <a:rPr sz="2000" dirty="0">
                <a:latin typeface="Calibri"/>
                <a:cs typeface="Calibri"/>
              </a:rPr>
              <a:t> de </a:t>
            </a:r>
            <a:r>
              <a:rPr sz="2000" spc="-15" dirty="0">
                <a:latin typeface="Calibri"/>
                <a:cs typeface="Calibri"/>
              </a:rPr>
              <a:t>gas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insumo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procesos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reducción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minerales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Convenios para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 instalación, operación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mantenimiento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plantas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natural: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Plazo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hasta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años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15" dirty="0">
                <a:latin typeface="Calibri"/>
                <a:cs typeface="Calibri"/>
              </a:rPr>
              <a:t> contrato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sólo </a:t>
            </a:r>
            <a:r>
              <a:rPr sz="2000" dirty="0">
                <a:latin typeface="Calibri"/>
                <a:cs typeface="Calibri"/>
              </a:rPr>
              <a:t>puede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modificado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acuerdo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partes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disputas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entre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 partes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puede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someterse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 </a:t>
            </a:r>
            <a:r>
              <a:rPr sz="2000" spc="-5" dirty="0">
                <a:latin typeface="Calibri"/>
                <a:cs typeface="Calibri"/>
              </a:rPr>
              <a:t>proceso arbitral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042" y="9143"/>
            <a:ext cx="6137910" cy="7200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dirty="0"/>
              <a:t>L</a:t>
            </a:r>
            <a:r>
              <a:rPr sz="2000" dirty="0"/>
              <a:t>ey</a:t>
            </a:r>
            <a:r>
              <a:rPr sz="2000" spc="-5" dirty="0"/>
              <a:t> </a:t>
            </a:r>
            <a:r>
              <a:rPr sz="2000" dirty="0"/>
              <a:t>28176</a:t>
            </a:r>
            <a:r>
              <a:rPr sz="2000" spc="-45" dirty="0"/>
              <a:t> </a:t>
            </a:r>
            <a:r>
              <a:rPr sz="2000" dirty="0"/>
              <a:t>– Ley</a:t>
            </a:r>
            <a:r>
              <a:rPr sz="2000" spc="-5" dirty="0"/>
              <a:t> </a:t>
            </a:r>
            <a:r>
              <a:rPr sz="2000" spc="-10" dirty="0"/>
              <a:t>de</a:t>
            </a:r>
            <a:r>
              <a:rPr sz="2000" dirty="0"/>
              <a:t> </a:t>
            </a:r>
            <a:r>
              <a:rPr sz="2000" spc="-5" dirty="0"/>
              <a:t>Promoción</a:t>
            </a:r>
            <a:r>
              <a:rPr sz="2000" spc="-75" dirty="0"/>
              <a:t> </a:t>
            </a:r>
            <a:r>
              <a:rPr sz="2000" spc="-5" dirty="0"/>
              <a:t>de</a:t>
            </a:r>
            <a:r>
              <a:rPr sz="2000" dirty="0"/>
              <a:t> </a:t>
            </a:r>
            <a:r>
              <a:rPr sz="2000" spc="-5" dirty="0"/>
              <a:t>la</a:t>
            </a:r>
            <a:r>
              <a:rPr sz="2000" spc="5" dirty="0"/>
              <a:t> </a:t>
            </a:r>
            <a:r>
              <a:rPr sz="2000" spc="-5" dirty="0"/>
              <a:t>Inversión</a:t>
            </a:r>
            <a:r>
              <a:rPr sz="2000" spc="-10" dirty="0"/>
              <a:t> en </a:t>
            </a:r>
            <a:r>
              <a:rPr sz="2000" spc="-530" dirty="0"/>
              <a:t> </a:t>
            </a:r>
            <a:r>
              <a:rPr sz="2000" spc="-5" dirty="0"/>
              <a:t>Plantas</a:t>
            </a:r>
            <a:r>
              <a:rPr sz="2000" spc="15" dirty="0"/>
              <a:t> </a:t>
            </a:r>
            <a:r>
              <a:rPr sz="2000" spc="-5" dirty="0"/>
              <a:t>de</a:t>
            </a:r>
            <a:r>
              <a:rPr sz="2000" dirty="0"/>
              <a:t> </a:t>
            </a:r>
            <a:r>
              <a:rPr sz="2000" spc="-5" dirty="0"/>
              <a:t>Procesamiento</a:t>
            </a:r>
            <a:r>
              <a:rPr sz="2000" spc="15" dirty="0"/>
              <a:t> </a:t>
            </a:r>
            <a:r>
              <a:rPr sz="2000" spc="-10" dirty="0"/>
              <a:t>de</a:t>
            </a:r>
            <a:r>
              <a:rPr sz="2000" dirty="0"/>
              <a:t> </a:t>
            </a:r>
            <a:r>
              <a:rPr sz="2000" spc="-5" dirty="0"/>
              <a:t>Gas</a:t>
            </a:r>
            <a:r>
              <a:rPr sz="2000" dirty="0"/>
              <a:t> </a:t>
            </a:r>
            <a:r>
              <a:rPr sz="2000" spc="-5" dirty="0"/>
              <a:t>Natural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00145" y="1036765"/>
            <a:ext cx="9564690" cy="54161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76136"/>
            <a:ext cx="585406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Procesamiento:</a:t>
            </a:r>
            <a:r>
              <a:rPr sz="2000" spc="-95" dirty="0"/>
              <a:t> </a:t>
            </a:r>
            <a:r>
              <a:rPr sz="2000" dirty="0"/>
              <a:t>Separación</a:t>
            </a:r>
            <a:r>
              <a:rPr sz="2000" spc="-75" dirty="0"/>
              <a:t> </a:t>
            </a:r>
            <a:r>
              <a:rPr sz="2000" spc="-5" dirty="0"/>
              <a:t>Malvinas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5380" y="1221739"/>
            <a:ext cx="9720580" cy="4874260"/>
            <a:chOff x="1135380" y="1221739"/>
            <a:chExt cx="9720580" cy="48742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35380" y="1221739"/>
              <a:ext cx="9720580" cy="48742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9120" y="5613399"/>
              <a:ext cx="8697214" cy="1322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9120" y="4218939"/>
              <a:ext cx="8697214" cy="15267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9120" y="3441700"/>
              <a:ext cx="8697214" cy="1890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9120" y="2667000"/>
              <a:ext cx="8697214" cy="26393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61960" y="2540000"/>
              <a:ext cx="2484120" cy="1681480"/>
            </a:xfrm>
            <a:custGeom>
              <a:avLst/>
              <a:gdLst/>
              <a:ahLst/>
              <a:cxnLst/>
              <a:rect l="l" t="t" r="r" b="b"/>
              <a:pathLst>
                <a:path w="2484120" h="1681479">
                  <a:moveTo>
                    <a:pt x="2174240" y="0"/>
                  </a:moveTo>
                  <a:lnTo>
                    <a:pt x="1864360" y="259079"/>
                  </a:lnTo>
                  <a:lnTo>
                    <a:pt x="1709420" y="363220"/>
                  </a:lnTo>
                  <a:lnTo>
                    <a:pt x="1554480" y="543560"/>
                  </a:lnTo>
                  <a:lnTo>
                    <a:pt x="1397000" y="647700"/>
                  </a:lnTo>
                  <a:lnTo>
                    <a:pt x="1087120" y="749300"/>
                  </a:lnTo>
                  <a:lnTo>
                    <a:pt x="932180" y="853439"/>
                  </a:lnTo>
                  <a:lnTo>
                    <a:pt x="777240" y="1059179"/>
                  </a:lnTo>
                  <a:lnTo>
                    <a:pt x="622300" y="1343660"/>
                  </a:lnTo>
                  <a:lnTo>
                    <a:pt x="467360" y="1371600"/>
                  </a:lnTo>
                  <a:lnTo>
                    <a:pt x="309880" y="1526539"/>
                  </a:lnTo>
                  <a:lnTo>
                    <a:pt x="154940" y="1656080"/>
                  </a:lnTo>
                  <a:lnTo>
                    <a:pt x="0" y="1681480"/>
                  </a:lnTo>
                  <a:lnTo>
                    <a:pt x="154940" y="1681480"/>
                  </a:lnTo>
                  <a:lnTo>
                    <a:pt x="309880" y="1551939"/>
                  </a:lnTo>
                  <a:lnTo>
                    <a:pt x="467360" y="1397000"/>
                  </a:lnTo>
                  <a:lnTo>
                    <a:pt x="622300" y="1371600"/>
                  </a:lnTo>
                  <a:lnTo>
                    <a:pt x="777240" y="1112520"/>
                  </a:lnTo>
                  <a:lnTo>
                    <a:pt x="932180" y="904239"/>
                  </a:lnTo>
                  <a:lnTo>
                    <a:pt x="1087120" y="802639"/>
                  </a:lnTo>
                  <a:lnTo>
                    <a:pt x="1242060" y="777239"/>
                  </a:lnTo>
                  <a:lnTo>
                    <a:pt x="1397000" y="723900"/>
                  </a:lnTo>
                  <a:lnTo>
                    <a:pt x="1554480" y="619760"/>
                  </a:lnTo>
                  <a:lnTo>
                    <a:pt x="1709420" y="439420"/>
                  </a:lnTo>
                  <a:lnTo>
                    <a:pt x="1864360" y="363220"/>
                  </a:lnTo>
                  <a:lnTo>
                    <a:pt x="2019300" y="233679"/>
                  </a:lnTo>
                  <a:lnTo>
                    <a:pt x="2174240" y="129539"/>
                  </a:lnTo>
                  <a:lnTo>
                    <a:pt x="2214971" y="129539"/>
                  </a:lnTo>
                  <a:lnTo>
                    <a:pt x="2174240" y="0"/>
                  </a:lnTo>
                  <a:close/>
                </a:path>
                <a:path w="2484120" h="1681479">
                  <a:moveTo>
                    <a:pt x="2214971" y="129539"/>
                  </a:moveTo>
                  <a:lnTo>
                    <a:pt x="2174240" y="129539"/>
                  </a:lnTo>
                  <a:lnTo>
                    <a:pt x="2329180" y="619760"/>
                  </a:lnTo>
                  <a:lnTo>
                    <a:pt x="2377000" y="492760"/>
                  </a:lnTo>
                  <a:lnTo>
                    <a:pt x="2329180" y="492760"/>
                  </a:lnTo>
                  <a:lnTo>
                    <a:pt x="2214971" y="129539"/>
                  </a:lnTo>
                  <a:close/>
                </a:path>
                <a:path w="2484120" h="1681479">
                  <a:moveTo>
                    <a:pt x="2484120" y="78739"/>
                  </a:moveTo>
                  <a:lnTo>
                    <a:pt x="2329180" y="492760"/>
                  </a:lnTo>
                  <a:lnTo>
                    <a:pt x="2377000" y="492760"/>
                  </a:lnTo>
                  <a:lnTo>
                    <a:pt x="2484120" y="208279"/>
                  </a:lnTo>
                  <a:lnTo>
                    <a:pt x="2484120" y="78739"/>
                  </a:lnTo>
                  <a:close/>
                </a:path>
              </a:pathLst>
            </a:custGeom>
            <a:solidFill>
              <a:srgbClr val="6FAC46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9120" y="2537459"/>
              <a:ext cx="8697214" cy="26926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51660" y="5745480"/>
              <a:ext cx="8694420" cy="0"/>
            </a:xfrm>
            <a:custGeom>
              <a:avLst/>
              <a:gdLst/>
              <a:ahLst/>
              <a:cxnLst/>
              <a:rect l="l" t="t" r="r" b="b"/>
              <a:pathLst>
                <a:path w="8694420">
                  <a:moveTo>
                    <a:pt x="0" y="0"/>
                  </a:moveTo>
                  <a:lnTo>
                    <a:pt x="8694419" y="0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496060" y="5113654"/>
            <a:ext cx="237490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135"/>
              </a:spcBef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6060" y="4596383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6060" y="4079240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6060" y="3562095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3060" y="304412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6060" y="2527300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6060" y="2010028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0050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1965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7170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1972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44290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1979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1409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1986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8784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1993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06031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2000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93151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2007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80270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2014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67391" y="5817552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2021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6976" y="3837990"/>
            <a:ext cx="196215" cy="203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EJ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66975" y="1287145"/>
            <a:ext cx="705865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Matriz</a:t>
            </a:r>
            <a:r>
              <a:rPr sz="2200" b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nacional</a:t>
            </a:r>
            <a:r>
              <a:rPr sz="220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2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consumo</a:t>
            </a:r>
            <a:r>
              <a:rPr sz="2200" b="1" spc="2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200" b="1" spc="-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energía</a:t>
            </a:r>
            <a:r>
              <a:rPr sz="220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(1965</a:t>
            </a:r>
            <a:r>
              <a:rPr sz="2200" b="1" spc="2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–</a:t>
            </a:r>
            <a:r>
              <a:rPr sz="220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2021)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365500" y="1732279"/>
            <a:ext cx="5260340" cy="246379"/>
            <a:chOff x="3365500" y="1732279"/>
            <a:chExt cx="5260340" cy="246379"/>
          </a:xfrm>
        </p:grpSpPr>
        <p:sp>
          <p:nvSpPr>
            <p:cNvPr id="30" name="object 30"/>
            <p:cNvSpPr/>
            <p:nvPr/>
          </p:nvSpPr>
          <p:spPr>
            <a:xfrm>
              <a:off x="3365500" y="1732279"/>
              <a:ext cx="5260340" cy="246379"/>
            </a:xfrm>
            <a:custGeom>
              <a:avLst/>
              <a:gdLst/>
              <a:ahLst/>
              <a:cxnLst/>
              <a:rect l="l" t="t" r="r" b="b"/>
              <a:pathLst>
                <a:path w="5260340" h="246380">
                  <a:moveTo>
                    <a:pt x="5260340" y="0"/>
                  </a:moveTo>
                  <a:lnTo>
                    <a:pt x="0" y="0"/>
                  </a:lnTo>
                  <a:lnTo>
                    <a:pt x="0" y="246379"/>
                  </a:lnTo>
                  <a:lnTo>
                    <a:pt x="5260340" y="246379"/>
                  </a:lnTo>
                  <a:lnTo>
                    <a:pt x="5260340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8539" y="1816071"/>
              <a:ext cx="79021" cy="790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6100" y="1816071"/>
              <a:ext cx="79021" cy="790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4779" y="1816071"/>
              <a:ext cx="79021" cy="790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7300" y="1816071"/>
              <a:ext cx="79021" cy="790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6659" y="1816071"/>
              <a:ext cx="79021" cy="7902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365500" y="1732279"/>
            <a:ext cx="5260340" cy="24637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150"/>
              </a:spcBef>
              <a:tabLst>
                <a:tab pos="1104265" algn="l"/>
                <a:tab pos="1971675" algn="l"/>
                <a:tab pos="3084195" algn="l"/>
                <a:tab pos="431546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Carbón	Petróleo	Gas</a:t>
            </a:r>
            <a:r>
              <a:rPr sz="12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Natural	Hidroeléctrica	Renovables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35380" y="1221739"/>
            <a:ext cx="9720580" cy="4874260"/>
          </a:xfrm>
          <a:custGeom>
            <a:avLst/>
            <a:gdLst/>
            <a:ahLst/>
            <a:cxnLst/>
            <a:rect l="l" t="t" r="r" b="b"/>
            <a:pathLst>
              <a:path w="9720580" h="4874260">
                <a:moveTo>
                  <a:pt x="0" y="4874260"/>
                </a:moveTo>
                <a:lnTo>
                  <a:pt x="9720580" y="4874260"/>
                </a:lnTo>
                <a:lnTo>
                  <a:pt x="9720580" y="0"/>
                </a:lnTo>
                <a:lnTo>
                  <a:pt x="0" y="0"/>
                </a:lnTo>
                <a:lnTo>
                  <a:pt x="0" y="48742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102485" y="2300223"/>
            <a:ext cx="31140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La</a:t>
            </a:r>
            <a:r>
              <a:rPr sz="1400" spc="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matriz</a:t>
            </a:r>
            <a:r>
              <a:rPr sz="1400" spc="-2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de</a:t>
            </a:r>
            <a:r>
              <a:rPr sz="1400" spc="-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energía</a:t>
            </a:r>
            <a:r>
              <a:rPr sz="1400" spc="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peruana</a:t>
            </a:r>
            <a:r>
              <a:rPr sz="1400" spc="1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depende </a:t>
            </a:r>
            <a:r>
              <a:rPr sz="1400" spc="-40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principalmente</a:t>
            </a:r>
            <a:r>
              <a:rPr sz="1400" spc="-3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de</a:t>
            </a:r>
            <a:r>
              <a:rPr sz="1400" spc="-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400" spc="1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fuentes: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2485" y="2729874"/>
            <a:ext cx="1691639" cy="4622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375"/>
              </a:spcBef>
              <a:buClr>
                <a:srgbClr val="FFB404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Petróleo</a:t>
            </a:r>
            <a:r>
              <a:rPr sz="1200" spc="-4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(43%)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99720" indent="-287020">
              <a:lnSpc>
                <a:spcPct val="100000"/>
              </a:lnSpc>
              <a:spcBef>
                <a:spcPts val="280"/>
              </a:spcBef>
              <a:buClr>
                <a:srgbClr val="FFB404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Hidroeléctrica</a:t>
            </a:r>
            <a:r>
              <a:rPr sz="1200" spc="-6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(25%)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02485" y="3164204"/>
            <a:ext cx="1892935" cy="685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400"/>
              </a:spcBef>
              <a:buClr>
                <a:srgbClr val="FFB404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Gas</a:t>
            </a:r>
            <a:r>
              <a:rPr sz="1200" spc="-5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Natural</a:t>
            </a:r>
            <a:r>
              <a:rPr sz="1200" spc="-5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(24%)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Clr>
                <a:srgbClr val="FFB404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Energía</a:t>
            </a:r>
            <a:r>
              <a:rPr sz="1200" spc="-5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Renovable</a:t>
            </a:r>
            <a:r>
              <a:rPr sz="1200" spc="-3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(4%)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99720" indent="-287020">
              <a:lnSpc>
                <a:spcPct val="100000"/>
              </a:lnSpc>
              <a:spcBef>
                <a:spcPts val="280"/>
              </a:spcBef>
              <a:buClr>
                <a:srgbClr val="FFB404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Carbón</a:t>
            </a:r>
            <a:r>
              <a:rPr sz="1200" spc="-55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rebuchet MS" panose="020B0603020202020204"/>
                <a:cs typeface="Trebuchet MS" panose="020B0603020202020204"/>
              </a:rPr>
              <a:t>(4%)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97379" y="2258060"/>
            <a:ext cx="9944100" cy="3459479"/>
            <a:chOff x="1897379" y="2258060"/>
            <a:chExt cx="9944100" cy="3459479"/>
          </a:xfrm>
        </p:grpSpPr>
        <p:sp>
          <p:nvSpPr>
            <p:cNvPr id="42" name="object 42"/>
            <p:cNvSpPr/>
            <p:nvPr/>
          </p:nvSpPr>
          <p:spPr>
            <a:xfrm>
              <a:off x="1910079" y="2270760"/>
              <a:ext cx="3398520" cy="1653539"/>
            </a:xfrm>
            <a:custGeom>
              <a:avLst/>
              <a:gdLst/>
              <a:ahLst/>
              <a:cxnLst/>
              <a:rect l="l" t="t" r="r" b="b"/>
              <a:pathLst>
                <a:path w="3398520" h="1653539">
                  <a:moveTo>
                    <a:pt x="0" y="275589"/>
                  </a:moveTo>
                  <a:lnTo>
                    <a:pt x="4442" y="226067"/>
                  </a:lnTo>
                  <a:lnTo>
                    <a:pt x="17248" y="179451"/>
                  </a:lnTo>
                  <a:lnTo>
                    <a:pt x="37639" y="136520"/>
                  </a:lnTo>
                  <a:lnTo>
                    <a:pt x="64834" y="98054"/>
                  </a:lnTo>
                  <a:lnTo>
                    <a:pt x="98054" y="64834"/>
                  </a:lnTo>
                  <a:lnTo>
                    <a:pt x="136520" y="37639"/>
                  </a:lnTo>
                  <a:lnTo>
                    <a:pt x="179451" y="17248"/>
                  </a:lnTo>
                  <a:lnTo>
                    <a:pt x="226067" y="4442"/>
                  </a:lnTo>
                  <a:lnTo>
                    <a:pt x="275589" y="0"/>
                  </a:lnTo>
                  <a:lnTo>
                    <a:pt x="3122930" y="0"/>
                  </a:lnTo>
                  <a:lnTo>
                    <a:pt x="3172452" y="4442"/>
                  </a:lnTo>
                  <a:lnTo>
                    <a:pt x="3219068" y="17248"/>
                  </a:lnTo>
                  <a:lnTo>
                    <a:pt x="3261999" y="37639"/>
                  </a:lnTo>
                  <a:lnTo>
                    <a:pt x="3300465" y="64834"/>
                  </a:lnTo>
                  <a:lnTo>
                    <a:pt x="3333685" y="98054"/>
                  </a:lnTo>
                  <a:lnTo>
                    <a:pt x="3360880" y="136520"/>
                  </a:lnTo>
                  <a:lnTo>
                    <a:pt x="3381271" y="179451"/>
                  </a:lnTo>
                  <a:lnTo>
                    <a:pt x="3394077" y="226067"/>
                  </a:lnTo>
                  <a:lnTo>
                    <a:pt x="3398520" y="275589"/>
                  </a:lnTo>
                  <a:lnTo>
                    <a:pt x="3398520" y="1377950"/>
                  </a:lnTo>
                  <a:lnTo>
                    <a:pt x="3394077" y="1427472"/>
                  </a:lnTo>
                  <a:lnTo>
                    <a:pt x="3381271" y="1474088"/>
                  </a:lnTo>
                  <a:lnTo>
                    <a:pt x="3360880" y="1517019"/>
                  </a:lnTo>
                  <a:lnTo>
                    <a:pt x="3333685" y="1555485"/>
                  </a:lnTo>
                  <a:lnTo>
                    <a:pt x="3300465" y="1588705"/>
                  </a:lnTo>
                  <a:lnTo>
                    <a:pt x="3261999" y="1615900"/>
                  </a:lnTo>
                  <a:lnTo>
                    <a:pt x="3219068" y="1636291"/>
                  </a:lnTo>
                  <a:lnTo>
                    <a:pt x="3172452" y="1649097"/>
                  </a:lnTo>
                  <a:lnTo>
                    <a:pt x="3122930" y="1653539"/>
                  </a:lnTo>
                  <a:lnTo>
                    <a:pt x="275589" y="1653539"/>
                  </a:lnTo>
                  <a:lnTo>
                    <a:pt x="226067" y="1649097"/>
                  </a:lnTo>
                  <a:lnTo>
                    <a:pt x="179451" y="1636291"/>
                  </a:lnTo>
                  <a:lnTo>
                    <a:pt x="136520" y="1615900"/>
                  </a:lnTo>
                  <a:lnTo>
                    <a:pt x="98054" y="1588705"/>
                  </a:lnTo>
                  <a:lnTo>
                    <a:pt x="64834" y="1555485"/>
                  </a:lnTo>
                  <a:lnTo>
                    <a:pt x="37639" y="1517019"/>
                  </a:lnTo>
                  <a:lnTo>
                    <a:pt x="17248" y="1474088"/>
                  </a:lnTo>
                  <a:lnTo>
                    <a:pt x="4442" y="1427472"/>
                  </a:lnTo>
                  <a:lnTo>
                    <a:pt x="0" y="1377950"/>
                  </a:lnTo>
                  <a:lnTo>
                    <a:pt x="0" y="275589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581639" y="3489960"/>
              <a:ext cx="76200" cy="2227580"/>
            </a:xfrm>
            <a:custGeom>
              <a:avLst/>
              <a:gdLst/>
              <a:ahLst/>
              <a:cxnLst/>
              <a:rect l="l" t="t" r="r" b="b"/>
              <a:pathLst>
                <a:path w="76200" h="2227579">
                  <a:moveTo>
                    <a:pt x="31750" y="2151291"/>
                  </a:moveTo>
                  <a:lnTo>
                    <a:pt x="0" y="2151291"/>
                  </a:lnTo>
                  <a:lnTo>
                    <a:pt x="38100" y="2227491"/>
                  </a:lnTo>
                  <a:lnTo>
                    <a:pt x="69850" y="2163991"/>
                  </a:lnTo>
                  <a:lnTo>
                    <a:pt x="31750" y="2163991"/>
                  </a:lnTo>
                  <a:lnTo>
                    <a:pt x="31750" y="2151291"/>
                  </a:lnTo>
                  <a:close/>
                </a:path>
                <a:path w="76200" h="222757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163991"/>
                  </a:lnTo>
                  <a:lnTo>
                    <a:pt x="44450" y="2163991"/>
                  </a:lnTo>
                  <a:lnTo>
                    <a:pt x="44450" y="63500"/>
                  </a:lnTo>
                  <a:close/>
                </a:path>
                <a:path w="76200" h="2227579">
                  <a:moveTo>
                    <a:pt x="76200" y="2151291"/>
                  </a:moveTo>
                  <a:lnTo>
                    <a:pt x="44450" y="2151291"/>
                  </a:lnTo>
                  <a:lnTo>
                    <a:pt x="44450" y="2163991"/>
                  </a:lnTo>
                  <a:lnTo>
                    <a:pt x="69850" y="2163991"/>
                  </a:lnTo>
                  <a:lnTo>
                    <a:pt x="76200" y="2151291"/>
                  </a:lnTo>
                  <a:close/>
                </a:path>
                <a:path w="76200" h="222757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22757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579099" y="4389120"/>
              <a:ext cx="1262380" cy="739140"/>
            </a:xfrm>
            <a:custGeom>
              <a:avLst/>
              <a:gdLst/>
              <a:ahLst/>
              <a:cxnLst/>
              <a:rect l="l" t="t" r="r" b="b"/>
              <a:pathLst>
                <a:path w="1262379" h="739139">
                  <a:moveTo>
                    <a:pt x="1262379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1262379" y="739139"/>
                  </a:lnTo>
                  <a:lnTo>
                    <a:pt x="1262379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0683240" y="4419028"/>
            <a:ext cx="1056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400" b="1" spc="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400" b="1" spc="-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1400" b="1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b</a:t>
            </a:r>
            <a:r>
              <a:rPr sz="1400" b="1" spc="-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us</a:t>
            </a:r>
            <a:r>
              <a:rPr sz="1400" b="1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400" b="1" spc="-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400" b="1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ble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005819" y="4632959"/>
            <a:ext cx="4133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F</a:t>
            </a:r>
            <a:r>
              <a:rPr sz="1400" b="1" spc="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ó</a:t>
            </a:r>
            <a:r>
              <a:rPr sz="1400" b="1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sil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68000" y="4846320"/>
            <a:ext cx="1087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71%</a:t>
            </a:r>
            <a:r>
              <a:rPr sz="1400" b="1" spc="-3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en</a:t>
            </a:r>
            <a:r>
              <a:rPr sz="1400" b="1" spc="-50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b="1" dirty="0">
                <a:solidFill>
                  <a:srgbClr val="252525"/>
                </a:solidFill>
                <a:latin typeface="Trebuchet MS" panose="020B0603020202020204"/>
                <a:cs typeface="Trebuchet MS" panose="020B0603020202020204"/>
              </a:rPr>
              <a:t>2021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49860" y="80327"/>
            <a:ext cx="44881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Matriz</a:t>
            </a:r>
            <a:r>
              <a:rPr sz="2400" spc="-30" dirty="0"/>
              <a:t> </a:t>
            </a:r>
            <a:r>
              <a:rPr sz="2400" dirty="0"/>
              <a:t>Energética</a:t>
            </a:r>
            <a:r>
              <a:rPr sz="2400" spc="-65" dirty="0"/>
              <a:t> </a:t>
            </a:r>
            <a:r>
              <a:rPr sz="2400" spc="-5" dirty="0"/>
              <a:t>Peruana</a:t>
            </a:r>
            <a:endParaRPr sz="2400" spc="-5" dirty="0"/>
          </a:p>
        </p:txBody>
      </p:sp>
      <p:sp>
        <p:nvSpPr>
          <p:cNvPr id="49" name="object 49"/>
          <p:cNvSpPr txBox="1"/>
          <p:nvPr/>
        </p:nvSpPr>
        <p:spPr>
          <a:xfrm>
            <a:off x="9529444" y="6650355"/>
            <a:ext cx="1737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Fuente:</a:t>
            </a: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Gas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Energy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Latinamerica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15944" y="1087119"/>
            <a:ext cx="8820757" cy="51841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87248"/>
            <a:ext cx="612584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Procesamiento:</a:t>
            </a:r>
            <a:r>
              <a:rPr sz="2000" spc="-95" dirty="0"/>
              <a:t> </a:t>
            </a:r>
            <a:r>
              <a:rPr sz="2000" dirty="0"/>
              <a:t>Fraccionamiento</a:t>
            </a:r>
            <a:r>
              <a:rPr sz="2000" spc="-90" dirty="0"/>
              <a:t> </a:t>
            </a:r>
            <a:r>
              <a:rPr sz="2000" spc="-5" dirty="0"/>
              <a:t>Pisco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1717" y="1132652"/>
            <a:ext cx="10609937" cy="52987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87248"/>
            <a:ext cx="612584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Procesamiento:</a:t>
            </a:r>
            <a:r>
              <a:rPr sz="2000" spc="-95" dirty="0"/>
              <a:t> </a:t>
            </a:r>
            <a:r>
              <a:rPr sz="2000" dirty="0"/>
              <a:t>Fraccionamiento</a:t>
            </a:r>
            <a:r>
              <a:rPr sz="2000" spc="-90" dirty="0"/>
              <a:t> </a:t>
            </a:r>
            <a:r>
              <a:rPr sz="2000" spc="-5" dirty="0"/>
              <a:t>Pisco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39" y="1330960"/>
            <a:ext cx="11739245" cy="4437380"/>
            <a:chOff x="167639" y="1330960"/>
            <a:chExt cx="11739245" cy="443738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7639" y="1330960"/>
              <a:ext cx="7820659" cy="4437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8299" y="1635760"/>
              <a:ext cx="3918311" cy="36220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520" y="87248"/>
            <a:ext cx="34556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Consumo</a:t>
            </a:r>
            <a:r>
              <a:rPr sz="2400" spc="-35" dirty="0"/>
              <a:t> </a:t>
            </a:r>
            <a:r>
              <a:rPr sz="2400" dirty="0"/>
              <a:t>Gas</a:t>
            </a:r>
            <a:r>
              <a:rPr sz="2400" spc="-35" dirty="0"/>
              <a:t> </a:t>
            </a:r>
            <a:r>
              <a:rPr sz="2400" spc="-5" dirty="0"/>
              <a:t>Natural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88000" y="0"/>
            <a:ext cx="6604000" cy="6581140"/>
            <a:chOff x="5588000" y="0"/>
            <a:chExt cx="6604000" cy="658114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129780" y="190500"/>
              <a:ext cx="4942839" cy="63906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320" y="6090920"/>
              <a:ext cx="1376679" cy="2946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88000" y="995680"/>
              <a:ext cx="4826000" cy="4772660"/>
            </a:xfrm>
            <a:custGeom>
              <a:avLst/>
              <a:gdLst/>
              <a:ahLst/>
              <a:cxnLst/>
              <a:rect l="l" t="t" r="r" b="b"/>
              <a:pathLst>
                <a:path w="4826000" h="4772660">
                  <a:moveTo>
                    <a:pt x="4826000" y="0"/>
                  </a:moveTo>
                  <a:lnTo>
                    <a:pt x="0" y="0"/>
                  </a:lnTo>
                  <a:lnTo>
                    <a:pt x="0" y="4772660"/>
                  </a:lnTo>
                  <a:lnTo>
                    <a:pt x="4826000" y="4772660"/>
                  </a:lnTo>
                  <a:lnTo>
                    <a:pt x="482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167" y="114934"/>
            <a:ext cx="57061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Avances</a:t>
            </a:r>
            <a:r>
              <a:rPr sz="2400" spc="-65" dirty="0"/>
              <a:t> </a:t>
            </a:r>
            <a:r>
              <a:rPr sz="2400" spc="-5" dirty="0"/>
              <a:t>Masificación</a:t>
            </a:r>
            <a:r>
              <a:rPr sz="2400" spc="-30" dirty="0"/>
              <a:t> </a:t>
            </a:r>
            <a:r>
              <a:rPr sz="2400" spc="-5" dirty="0"/>
              <a:t>Gas</a:t>
            </a:r>
            <a:r>
              <a:rPr sz="2400" spc="-25" dirty="0"/>
              <a:t> </a:t>
            </a:r>
            <a:r>
              <a:rPr sz="2400" spc="-5" dirty="0"/>
              <a:t>Natural</a:t>
            </a:r>
            <a:endParaRPr sz="2400" spc="-5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054" y="941449"/>
            <a:ext cx="4561025" cy="53764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6075" y="6269037"/>
            <a:ext cx="15601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latin typeface="Arial MT"/>
                <a:cs typeface="Arial MT"/>
              </a:rPr>
              <a:t>O</a:t>
            </a:r>
            <a:r>
              <a:rPr sz="1050" spc="-5" dirty="0">
                <a:latin typeface="Arial MT"/>
                <a:cs typeface="Arial MT"/>
              </a:rPr>
              <a:t>S</a:t>
            </a:r>
            <a:r>
              <a:rPr sz="1050" dirty="0">
                <a:latin typeface="Arial MT"/>
                <a:cs typeface="Arial MT"/>
              </a:rPr>
              <a:t>I</a:t>
            </a:r>
            <a:r>
              <a:rPr sz="1050" spc="-5" dirty="0">
                <a:latin typeface="Arial MT"/>
                <a:cs typeface="Arial MT"/>
              </a:rPr>
              <a:t>N</a:t>
            </a:r>
            <a:r>
              <a:rPr sz="1050" spc="-5" dirty="0">
                <a:latin typeface="Arial MT"/>
                <a:cs typeface="Arial MT"/>
              </a:rPr>
              <a:t>E</a:t>
            </a:r>
            <a:r>
              <a:rPr sz="1050" spc="-5" dirty="0">
                <a:latin typeface="Arial MT"/>
                <a:cs typeface="Arial MT"/>
              </a:rPr>
              <a:t>R</a:t>
            </a:r>
            <a:r>
              <a:rPr sz="1050" dirty="0">
                <a:latin typeface="Arial MT"/>
                <a:cs typeface="Arial MT"/>
              </a:rPr>
              <a:t>G</a:t>
            </a:r>
            <a:r>
              <a:rPr sz="1050" spc="-20" dirty="0">
                <a:latin typeface="Arial MT"/>
                <a:cs typeface="Arial MT"/>
              </a:rPr>
              <a:t>M</a:t>
            </a:r>
            <a:r>
              <a:rPr sz="1050" dirty="0">
                <a:latin typeface="Arial MT"/>
                <a:cs typeface="Arial MT"/>
              </a:rPr>
              <a:t>I</a:t>
            </a:r>
            <a:r>
              <a:rPr sz="1050" spc="-5" dirty="0">
                <a:latin typeface="Arial MT"/>
                <a:cs typeface="Arial MT"/>
              </a:rPr>
              <a:t>N</a:t>
            </a:r>
            <a:r>
              <a:rPr sz="1050" dirty="0">
                <a:latin typeface="Arial MT"/>
                <a:cs typeface="Arial MT"/>
              </a:rPr>
              <a:t>,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</a:t>
            </a:r>
            <a:r>
              <a:rPr sz="1050" spc="-15" dirty="0">
                <a:latin typeface="Arial MT"/>
                <a:cs typeface="Arial MT"/>
              </a:rPr>
              <a:t>i</a:t>
            </a:r>
            <a:r>
              <a:rPr sz="1050" spc="10" dirty="0">
                <a:latin typeface="Arial MT"/>
                <a:cs typeface="Arial MT"/>
              </a:rPr>
              <a:t>c</a:t>
            </a:r>
            <a:r>
              <a:rPr sz="1050" spc="-15" dirty="0">
                <a:latin typeface="Arial MT"/>
                <a:cs typeface="Arial MT"/>
              </a:rPr>
              <a:t>i</a:t>
            </a:r>
            <a:r>
              <a:rPr sz="1050" spc="-5" dirty="0">
                <a:latin typeface="Arial MT"/>
                <a:cs typeface="Arial MT"/>
              </a:rPr>
              <a:t>e</a:t>
            </a:r>
            <a:r>
              <a:rPr sz="1050" spc="20" dirty="0">
                <a:latin typeface="Arial MT"/>
                <a:cs typeface="Arial MT"/>
              </a:rPr>
              <a:t>m</a:t>
            </a:r>
            <a:r>
              <a:rPr sz="1050" spc="-5" dirty="0">
                <a:latin typeface="Arial MT"/>
                <a:cs typeface="Arial MT"/>
              </a:rPr>
              <a:t>b</a:t>
            </a:r>
            <a:r>
              <a:rPr sz="1050" spc="5" dirty="0">
                <a:latin typeface="Arial MT"/>
                <a:cs typeface="Arial MT"/>
              </a:rPr>
              <a:t>r</a:t>
            </a:r>
            <a:r>
              <a:rPr sz="1050" dirty="0">
                <a:latin typeface="Arial MT"/>
                <a:cs typeface="Arial MT"/>
              </a:rPr>
              <a:t>e  </a:t>
            </a:r>
            <a:r>
              <a:rPr sz="1050" spc="-5" dirty="0">
                <a:latin typeface="Arial MT"/>
                <a:cs typeface="Arial MT"/>
              </a:rPr>
              <a:t>2020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1480" y="3241675"/>
            <a:ext cx="4729480" cy="321310"/>
            <a:chOff x="411480" y="3241675"/>
            <a:chExt cx="4729480" cy="321310"/>
          </a:xfrm>
        </p:grpSpPr>
        <p:sp>
          <p:nvSpPr>
            <p:cNvPr id="10" name="object 10"/>
            <p:cNvSpPr/>
            <p:nvPr/>
          </p:nvSpPr>
          <p:spPr>
            <a:xfrm>
              <a:off x="4709414" y="3254375"/>
              <a:ext cx="419100" cy="295910"/>
            </a:xfrm>
            <a:custGeom>
              <a:avLst/>
              <a:gdLst/>
              <a:ahLst/>
              <a:cxnLst/>
              <a:rect l="l" t="t" r="r" b="b"/>
              <a:pathLst>
                <a:path w="419100" h="295910">
                  <a:moveTo>
                    <a:pt x="370839" y="0"/>
                  </a:moveTo>
                  <a:lnTo>
                    <a:pt x="209296" y="92583"/>
                  </a:lnTo>
                  <a:lnTo>
                    <a:pt x="47751" y="0"/>
                  </a:lnTo>
                  <a:lnTo>
                    <a:pt x="0" y="83438"/>
                  </a:lnTo>
                  <a:lnTo>
                    <a:pt x="112522" y="147954"/>
                  </a:lnTo>
                  <a:lnTo>
                    <a:pt x="0" y="212471"/>
                  </a:lnTo>
                  <a:lnTo>
                    <a:pt x="47751" y="295910"/>
                  </a:lnTo>
                  <a:lnTo>
                    <a:pt x="209296" y="203326"/>
                  </a:lnTo>
                  <a:lnTo>
                    <a:pt x="370839" y="295910"/>
                  </a:lnTo>
                  <a:lnTo>
                    <a:pt x="418591" y="212471"/>
                  </a:lnTo>
                  <a:lnTo>
                    <a:pt x="306070" y="147954"/>
                  </a:lnTo>
                  <a:lnTo>
                    <a:pt x="418591" y="83438"/>
                  </a:lnTo>
                  <a:lnTo>
                    <a:pt x="3708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09414" y="3254375"/>
              <a:ext cx="419100" cy="295910"/>
            </a:xfrm>
            <a:custGeom>
              <a:avLst/>
              <a:gdLst/>
              <a:ahLst/>
              <a:cxnLst/>
              <a:rect l="l" t="t" r="r" b="b"/>
              <a:pathLst>
                <a:path w="419100" h="295910">
                  <a:moveTo>
                    <a:pt x="0" y="83438"/>
                  </a:moveTo>
                  <a:lnTo>
                    <a:pt x="47751" y="0"/>
                  </a:lnTo>
                  <a:lnTo>
                    <a:pt x="209296" y="92583"/>
                  </a:lnTo>
                  <a:lnTo>
                    <a:pt x="370839" y="0"/>
                  </a:lnTo>
                  <a:lnTo>
                    <a:pt x="418591" y="83438"/>
                  </a:lnTo>
                  <a:lnTo>
                    <a:pt x="306070" y="147954"/>
                  </a:lnTo>
                  <a:lnTo>
                    <a:pt x="418591" y="212471"/>
                  </a:lnTo>
                  <a:lnTo>
                    <a:pt x="370839" y="295910"/>
                  </a:lnTo>
                  <a:lnTo>
                    <a:pt x="209296" y="203326"/>
                  </a:lnTo>
                  <a:lnTo>
                    <a:pt x="47751" y="295910"/>
                  </a:lnTo>
                  <a:lnTo>
                    <a:pt x="0" y="212471"/>
                  </a:lnTo>
                  <a:lnTo>
                    <a:pt x="112522" y="147954"/>
                  </a:lnTo>
                  <a:lnTo>
                    <a:pt x="0" y="83438"/>
                  </a:lnTo>
                  <a:close/>
                </a:path>
              </a:pathLst>
            </a:custGeom>
            <a:ln w="254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" y="3347739"/>
              <a:ext cx="4094734" cy="12215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5930" y="3387089"/>
              <a:ext cx="3989704" cy="0"/>
            </a:xfrm>
            <a:custGeom>
              <a:avLst/>
              <a:gdLst/>
              <a:ahLst/>
              <a:cxnLst/>
              <a:rect l="l" t="t" r="r" b="b"/>
              <a:pathLst>
                <a:path w="3989704">
                  <a:moveTo>
                    <a:pt x="0" y="0"/>
                  </a:moveTo>
                  <a:lnTo>
                    <a:pt x="3989578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588000" y="995680"/>
            <a:ext cx="4826000" cy="4772660"/>
          </a:xfrm>
          <a:prstGeom prst="rect">
            <a:avLst/>
          </a:prstGeom>
          <a:ln w="25400">
            <a:solidFill>
              <a:srgbClr val="EC7C3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100330">
              <a:lnSpc>
                <a:spcPct val="100000"/>
              </a:lnSpc>
              <a:spcBef>
                <a:spcPts val="330"/>
              </a:spcBef>
            </a:pP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</a:rPr>
              <a:t>Naturgy Perú arg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umentó </a:t>
            </a:r>
            <a:r>
              <a:rPr sz="1600" i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una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ausencia de acciones </a:t>
            </a:r>
            <a:r>
              <a:rPr sz="1600" i="1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</a:rPr>
              <a:t>concretas del Es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tado </a:t>
            </a:r>
            <a:r>
              <a:rPr sz="1600" i="1" spc="-1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para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atender problemas </a:t>
            </a:r>
            <a:r>
              <a:rPr sz="1600" i="1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</a:rPr>
              <a:t>estructurales que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enfrenta </a:t>
            </a:r>
            <a:r>
              <a:rPr sz="1600" i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esa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actividad, </a:t>
            </a:r>
            <a:r>
              <a:rPr sz="1600" i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y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que hacen </a:t>
            </a:r>
            <a:r>
              <a:rPr sz="1600" i="1" spc="-42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</a:rPr>
              <a:t>inviable que </a:t>
            </a:r>
            <a:r>
              <a:rPr sz="1600" i="1" dirty="0">
                <a:solidFill>
                  <a:srgbClr val="333333"/>
                </a:solidFill>
                <a:latin typeface="Segoe UI"/>
                <a:cs typeface="Segoe UI"/>
              </a:rPr>
              <a:t>la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</a:rPr>
              <a:t>em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presa pueda seguir </a:t>
            </a:r>
            <a:r>
              <a:rPr sz="1600" i="1" spc="-1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operando </a:t>
            </a:r>
            <a:r>
              <a:rPr sz="1600" i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en la </a:t>
            </a:r>
            <a:r>
              <a:rPr sz="1600" i="1" spc="-42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i="1" spc="-5" dirty="0">
                <a:solidFill>
                  <a:srgbClr val="333333"/>
                </a:solidFill>
                <a:latin typeface="Segoe UI"/>
                <a:cs typeface="Segoe UI"/>
              </a:rPr>
              <a:t>zona.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Segoe UI"/>
              <a:cs typeface="Segoe UI"/>
            </a:endParaRPr>
          </a:p>
          <a:p>
            <a:pPr marL="378460" marR="172085" indent="-28765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b="1" dirty="0">
                <a:solidFill>
                  <a:srgbClr val="333333"/>
                </a:solidFill>
                <a:latin typeface="Segoe UI"/>
                <a:cs typeface="Segoe UI"/>
              </a:rPr>
              <a:t>Falta</a:t>
            </a:r>
            <a:r>
              <a:rPr sz="1600" b="1" spc="-1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b="1" spc="5" dirty="0">
                <a:solidFill>
                  <a:srgbClr val="333333"/>
                </a:solidFill>
                <a:latin typeface="Segoe UI"/>
                <a:cs typeface="Segoe UI"/>
              </a:rPr>
              <a:t>de</a:t>
            </a:r>
            <a:r>
              <a:rPr sz="1600" b="1" spc="-3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</a:rPr>
              <a:t>regu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lación</a:t>
            </a:r>
            <a:r>
              <a:rPr sz="1600" b="1" spc="-3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b="1" spc="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de</a:t>
            </a:r>
            <a:r>
              <a:rPr sz="1600" b="1" spc="-3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la</a:t>
            </a:r>
            <a:r>
              <a:rPr sz="1600" b="1" spc="-1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comercialización</a:t>
            </a:r>
            <a:r>
              <a:rPr sz="1600" b="1" spc="-5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b="1" spc="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de </a:t>
            </a:r>
            <a:r>
              <a:rPr sz="1600" b="1" spc="-42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</a:rPr>
              <a:t>GNC y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</a:rPr>
              <a:t>GNL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</a:rPr>
              <a:t>,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lo que origina </a:t>
            </a:r>
            <a:r>
              <a:rPr sz="1600" spc="-1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una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competencia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</a:rPr>
              <a:t>desleal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(de o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tros operadores) con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la concesión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 de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</a:rPr>
              <a:t> Naturgy.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378460" marR="79375" indent="-28765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</a:rPr>
              <a:t>Las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</a:rPr>
              <a:t>tarifas </a:t>
            </a:r>
            <a:r>
              <a:rPr sz="1600" b="1" spc="5" dirty="0">
                <a:solidFill>
                  <a:srgbClr val="333333"/>
                </a:solidFill>
                <a:latin typeface="Segoe UI"/>
                <a:cs typeface="Segoe UI"/>
              </a:rPr>
              <a:t>d</a:t>
            </a:r>
            <a:r>
              <a:rPr sz="1600" b="1" spc="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e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la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concesión no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son </a:t>
            </a:r>
            <a:r>
              <a:rPr sz="1600" b="1" spc="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</a:rPr>
              <a:t>competitivas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respecto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a los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combustibles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</a:rPr>
              <a:t>sustitutos,</a:t>
            </a:r>
            <a:r>
              <a:rPr sz="1600" b="1" spc="6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por</a:t>
            </a:r>
            <a:r>
              <a:rPr sz="1600" spc="8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ejemplo</a:t>
            </a:r>
            <a:r>
              <a:rPr sz="1600" spc="8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GLP,</a:t>
            </a:r>
            <a:r>
              <a:rPr sz="1600" spc="7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diésel</a:t>
            </a:r>
            <a:r>
              <a:rPr sz="1600" spc="7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y</a:t>
            </a:r>
            <a:r>
              <a:rPr sz="1600" spc="6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R500,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 entre otros,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i cumplen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con otros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requisitos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</a:rPr>
              <a:t>regulatorios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n 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la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construcción tarifaria. (Debería </a:t>
            </a:r>
            <a:r>
              <a:rPr sz="1600" spc="-42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ser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</a:rPr>
              <a:t> 20%</a:t>
            </a:r>
            <a:r>
              <a:rPr sz="1600" spc="-1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</a:rPr>
              <a:t>menor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en</a:t>
            </a:r>
            <a:r>
              <a:rPr sz="1600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cada</a:t>
            </a:r>
            <a:r>
              <a:rPr sz="1600" spc="-2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segmento</a:t>
            </a:r>
            <a:r>
              <a:rPr sz="1600" spc="-4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del</a:t>
            </a:r>
            <a:r>
              <a:rPr sz="1600" spc="-1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mercado)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378460" indent="-28765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b="1" dirty="0">
                <a:solidFill>
                  <a:srgbClr val="333333"/>
                </a:solidFill>
                <a:latin typeface="Segoe UI"/>
                <a:cs typeface="Segoe UI"/>
              </a:rPr>
              <a:t>Falta</a:t>
            </a:r>
            <a:r>
              <a:rPr sz="1600" b="1" spc="-2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b="1" spc="5" dirty="0">
                <a:solidFill>
                  <a:srgbClr val="333333"/>
                </a:solidFill>
                <a:latin typeface="Segoe UI"/>
                <a:cs typeface="Segoe UI"/>
              </a:rPr>
              <a:t>de</a:t>
            </a:r>
            <a:r>
              <a:rPr sz="1600" b="1" spc="-3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</a:rPr>
              <a:t>Gaso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ducto</a:t>
            </a:r>
            <a:r>
              <a:rPr sz="1600" b="1" spc="-3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hacia</a:t>
            </a:r>
            <a:r>
              <a:rPr sz="1600" b="1" spc="-10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el</a:t>
            </a:r>
            <a:r>
              <a:rPr sz="1600" b="1" spc="-5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 </a:t>
            </a:r>
            <a:r>
              <a:rPr sz="1600" b="1" dirty="0">
                <a:solidFill>
                  <a:srgbClr val="333333"/>
                </a:solidFill>
                <a:latin typeface="Segoe UI"/>
                <a:cs typeface="Segoe UI"/>
                <a:hlinkClick r:id="rId5"/>
              </a:rPr>
              <a:t>Sur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07160" y="820419"/>
            <a:ext cx="10025380" cy="54533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648149" y="995323"/>
            <a:ext cx="3438691" cy="48590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66904" y="952500"/>
            <a:ext cx="1971039" cy="368935"/>
            <a:chOff x="2566904" y="952500"/>
            <a:chExt cx="1971039" cy="3689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6904" y="976354"/>
              <a:ext cx="1970825" cy="2873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4799" y="952500"/>
              <a:ext cx="1415034" cy="368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06039" y="988059"/>
              <a:ext cx="1894839" cy="215900"/>
            </a:xfrm>
            <a:custGeom>
              <a:avLst/>
              <a:gdLst/>
              <a:ahLst/>
              <a:cxnLst/>
              <a:rect l="l" t="t" r="r" b="b"/>
              <a:pathLst>
                <a:path w="1894839" h="215900">
                  <a:moveTo>
                    <a:pt x="1894839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1894839" y="215900"/>
                  </a:lnTo>
                  <a:lnTo>
                    <a:pt x="189483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606039" y="988060"/>
            <a:ext cx="1894839" cy="215900"/>
          </a:xfrm>
          <a:prstGeom prst="rect">
            <a:avLst/>
          </a:prstGeom>
          <a:ln w="9525">
            <a:solidFill>
              <a:srgbClr val="EB792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195"/>
              </a:spcBef>
            </a:pPr>
            <a:r>
              <a:rPr sz="105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CONC</a:t>
            </a:r>
            <a:r>
              <a:rPr sz="105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05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05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05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Ó</a:t>
            </a:r>
            <a:r>
              <a:rPr sz="105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050" b="1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NORT</a:t>
            </a:r>
            <a:r>
              <a:rPr sz="105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87241" y="3236881"/>
            <a:ext cx="2418080" cy="382905"/>
            <a:chOff x="2587241" y="3236881"/>
            <a:chExt cx="2418080" cy="3829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7241" y="3236881"/>
              <a:ext cx="2417831" cy="3814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7519" y="3268992"/>
              <a:ext cx="1557274" cy="3507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26359" y="3248660"/>
              <a:ext cx="2341880" cy="309880"/>
            </a:xfrm>
            <a:custGeom>
              <a:avLst/>
              <a:gdLst/>
              <a:ahLst/>
              <a:cxnLst/>
              <a:rect l="l" t="t" r="r" b="b"/>
              <a:pathLst>
                <a:path w="2341879" h="309879">
                  <a:moveTo>
                    <a:pt x="2341880" y="0"/>
                  </a:moveTo>
                  <a:lnTo>
                    <a:pt x="0" y="0"/>
                  </a:lnTo>
                  <a:lnTo>
                    <a:pt x="0" y="309879"/>
                  </a:lnTo>
                  <a:lnTo>
                    <a:pt x="2341880" y="309879"/>
                  </a:lnTo>
                  <a:lnTo>
                    <a:pt x="234188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626360" y="3248660"/>
            <a:ext cx="2341880" cy="309880"/>
          </a:xfrm>
          <a:prstGeom prst="rect">
            <a:avLst/>
          </a:prstGeom>
          <a:ln w="9525">
            <a:solidFill>
              <a:srgbClr val="EB792B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610"/>
              </a:spcBef>
            </a:pPr>
            <a:r>
              <a:rPr sz="1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CONCESIÓN</a:t>
            </a:r>
            <a:r>
              <a:rPr sz="10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SUROESTE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96117" y="1092517"/>
            <a:ext cx="2918460" cy="2057400"/>
            <a:chOff x="4496117" y="1092517"/>
            <a:chExt cx="2918460" cy="2057400"/>
          </a:xfrm>
        </p:grpSpPr>
        <p:sp>
          <p:nvSpPr>
            <p:cNvPr id="14" name="object 14"/>
            <p:cNvSpPr/>
            <p:nvPr/>
          </p:nvSpPr>
          <p:spPr>
            <a:xfrm>
              <a:off x="4500879" y="1097280"/>
              <a:ext cx="2866390" cy="1958339"/>
            </a:xfrm>
            <a:custGeom>
              <a:avLst/>
              <a:gdLst/>
              <a:ahLst/>
              <a:cxnLst/>
              <a:rect l="l" t="t" r="r" b="b"/>
              <a:pathLst>
                <a:path w="2866390" h="1958339">
                  <a:moveTo>
                    <a:pt x="0" y="0"/>
                  </a:moveTo>
                  <a:lnTo>
                    <a:pt x="2865881" y="0"/>
                  </a:lnTo>
                  <a:lnTo>
                    <a:pt x="2865881" y="1957832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7739" y="3053080"/>
              <a:ext cx="96519" cy="9652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186180" y="3263900"/>
            <a:ext cx="8490585" cy="2245360"/>
            <a:chOff x="1186180" y="3263900"/>
            <a:chExt cx="8490585" cy="2245360"/>
          </a:xfrm>
        </p:grpSpPr>
        <p:sp>
          <p:nvSpPr>
            <p:cNvPr id="17" name="object 17"/>
            <p:cNvSpPr/>
            <p:nvPr/>
          </p:nvSpPr>
          <p:spPr>
            <a:xfrm>
              <a:off x="4968239" y="3403600"/>
              <a:ext cx="4704080" cy="2059305"/>
            </a:xfrm>
            <a:custGeom>
              <a:avLst/>
              <a:gdLst/>
              <a:ahLst/>
              <a:cxnLst/>
              <a:rect l="l" t="t" r="r" b="b"/>
              <a:pathLst>
                <a:path w="4704080" h="2059304">
                  <a:moveTo>
                    <a:pt x="0" y="0"/>
                  </a:moveTo>
                  <a:lnTo>
                    <a:pt x="4703571" y="0"/>
                  </a:lnTo>
                  <a:lnTo>
                    <a:pt x="4703571" y="2058924"/>
                  </a:lnTo>
                  <a:lnTo>
                    <a:pt x="4397756" y="2058924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68460" y="5415279"/>
              <a:ext cx="96520" cy="939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6180" y="3263900"/>
              <a:ext cx="1419859" cy="358139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1419" y="812800"/>
            <a:ext cx="1196340" cy="56642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234122" y="1406778"/>
            <a:ext cx="8591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1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POC:</a:t>
            </a:r>
            <a:r>
              <a:rPr sz="950" b="1" spc="-3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dic-2017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34122" y="1566481"/>
            <a:ext cx="18986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1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Usuarios:</a:t>
            </a:r>
            <a:r>
              <a:rPr sz="950" b="1" spc="28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104,019</a:t>
            </a:r>
            <a:r>
              <a:rPr sz="1050" i="1" spc="24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(Julio</a:t>
            </a:r>
            <a:r>
              <a:rPr sz="1050" i="1" spc="-3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2020)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97624" y="1727200"/>
            <a:ext cx="49910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103,864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4122" y="1727200"/>
            <a:ext cx="75501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es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050" i="1" spc="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l: 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Comercial: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GNV: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Industrial: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04160" y="1887220"/>
            <a:ext cx="30353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8575" algn="r">
              <a:lnSpc>
                <a:spcPct val="100000"/>
              </a:lnSpc>
              <a:spcBef>
                <a:spcPts val="110"/>
              </a:spcBef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127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R="5080" algn="r">
              <a:lnSpc>
                <a:spcPct val="100000"/>
              </a:lnSpc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sz="1050" i="1" spc="-1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9)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R="20955" algn="r">
              <a:lnSpc>
                <a:spcPct val="100000"/>
              </a:lnSpc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27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4122" y="2527553"/>
            <a:ext cx="112712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Penet</a:t>
            </a:r>
            <a:r>
              <a:rPr sz="1050" b="1" i="1" u="heavy" spc="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r</a:t>
            </a:r>
            <a:r>
              <a:rPr sz="1050" b="1" i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a</a:t>
            </a: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c</a:t>
            </a:r>
            <a:r>
              <a:rPr sz="1050" b="1" i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i</a:t>
            </a: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ó</a:t>
            </a: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n:</a:t>
            </a:r>
            <a:r>
              <a:rPr sz="1050" b="1" i="1" u="heavy" spc="-5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b="1" i="1" u="heavy" spc="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12%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52855" y="3898265"/>
            <a:ext cx="85851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1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POC:</a:t>
            </a:r>
            <a:r>
              <a:rPr sz="950" b="1" spc="-35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dic-2017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2855" y="4058284"/>
            <a:ext cx="18319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1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Usuarios:</a:t>
            </a:r>
            <a:r>
              <a:rPr sz="950" b="1" spc="28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12,894</a:t>
            </a:r>
            <a:r>
              <a:rPr sz="1050" i="1" spc="26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(Julio</a:t>
            </a:r>
            <a:r>
              <a:rPr sz="1050" i="1" spc="-3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2020)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16357" y="4218304"/>
            <a:ext cx="42862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12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,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846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2855" y="4218304"/>
            <a:ext cx="75501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es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050" i="1" spc="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l: 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Comercial: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GNV: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Industrial: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84855" y="4378007"/>
            <a:ext cx="303530" cy="508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1595" algn="r">
              <a:lnSpc>
                <a:spcPct val="100000"/>
              </a:lnSpc>
              <a:spcBef>
                <a:spcPts val="110"/>
              </a:spcBef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29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0</a:t>
            </a:r>
            <a:r>
              <a:rPr sz="1050" i="1" spc="-1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4)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R="61595" algn="r">
              <a:lnSpc>
                <a:spcPct val="100000"/>
              </a:lnSpc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19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2855" y="5018785"/>
            <a:ext cx="104838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Penet</a:t>
            </a:r>
            <a:r>
              <a:rPr sz="1050" b="1" i="1" u="heavy" spc="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r</a:t>
            </a:r>
            <a:r>
              <a:rPr sz="1050" b="1" i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a</a:t>
            </a: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c</a:t>
            </a:r>
            <a:r>
              <a:rPr sz="1050" b="1" i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i</a:t>
            </a: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ó</a:t>
            </a:r>
            <a:r>
              <a:rPr sz="105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n:</a:t>
            </a:r>
            <a:r>
              <a:rPr sz="1050" b="1" i="1" u="heavy" spc="-5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b="1" i="1" u="heavy" spc="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rebuchet MS" panose="020B0603020202020204"/>
                <a:cs typeface="Trebuchet MS" panose="020B0603020202020204"/>
              </a:rPr>
              <a:t>3%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7304" y="1337310"/>
            <a:ext cx="60642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Situación:</a:t>
            </a:r>
            <a:endParaRPr sz="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37304" y="1517332"/>
            <a:ext cx="2698750" cy="861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0" marR="5080" indent="-215900" algn="just">
              <a:lnSpc>
                <a:spcPct val="100000"/>
              </a:lnSpc>
              <a:spcBef>
                <a:spcPts val="110"/>
              </a:spcBef>
              <a:buClr>
                <a:srgbClr val="FFB404"/>
              </a:buClr>
              <a:buFont typeface="Arial MT"/>
              <a:buChar char="•"/>
              <a:tabLst>
                <a:tab pos="228600" algn="l"/>
              </a:tabLst>
            </a:pP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Falta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</a:t>
            </a:r>
            <a:r>
              <a:rPr sz="1050" i="1" spc="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competitividad: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Solicitó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1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al 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gobierno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evaluar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una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tarifa plana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gas </a:t>
            </a:r>
            <a:r>
              <a:rPr sz="1050" i="1" spc="-30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natural</a:t>
            </a:r>
            <a:r>
              <a:rPr sz="1050" i="1" spc="-6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con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fondos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del</a:t>
            </a:r>
            <a:r>
              <a:rPr sz="1050" i="1" spc="-2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FISE</a:t>
            </a:r>
            <a:r>
              <a:rPr sz="1050" i="1" spc="-4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y/o</a:t>
            </a:r>
            <a:r>
              <a:rPr sz="1050" i="1" spc="-3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canon.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L="228600" marR="5080" indent="-215900" algn="just">
              <a:lnSpc>
                <a:spcPct val="100000"/>
              </a:lnSpc>
              <a:spcBef>
                <a:spcPts val="265"/>
              </a:spcBef>
              <a:buClr>
                <a:srgbClr val="FFB404"/>
              </a:buClr>
              <a:buFont typeface="Arial MT"/>
              <a:buChar char="•"/>
              <a:tabLst>
                <a:tab pos="228600" algn="l"/>
              </a:tabLst>
            </a:pP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Interesada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en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el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desarrollo del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mercado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</a:t>
            </a:r>
            <a:r>
              <a:rPr sz="1050" i="1" spc="-3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GNL.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91304" y="3674364"/>
            <a:ext cx="60642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C0504D"/>
                </a:solidFill>
                <a:latin typeface="Trebuchet MS" panose="020B0603020202020204"/>
                <a:cs typeface="Trebuchet MS" panose="020B0603020202020204"/>
              </a:rPr>
              <a:t>Situación:</a:t>
            </a:r>
            <a:endParaRPr sz="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91304" y="3823080"/>
            <a:ext cx="3381375" cy="57213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360"/>
              </a:spcBef>
              <a:buClr>
                <a:srgbClr val="FFB404"/>
              </a:buClr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Naturgy</a:t>
            </a:r>
            <a:r>
              <a:rPr sz="1050" i="1" spc="-6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decidió</a:t>
            </a:r>
            <a:r>
              <a:rPr sz="1050" i="1" spc="-2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resolver su</a:t>
            </a:r>
            <a:r>
              <a:rPr sz="1050" i="1" spc="-1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contrato</a:t>
            </a:r>
            <a:r>
              <a:rPr sz="1050" i="1" spc="-2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</a:t>
            </a:r>
            <a:r>
              <a:rPr sz="1050" i="1" spc="-3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concesión.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L="228600" indent="-215900">
              <a:lnSpc>
                <a:spcPct val="100000"/>
              </a:lnSpc>
              <a:spcBef>
                <a:spcPts val="260"/>
              </a:spcBef>
              <a:buClr>
                <a:srgbClr val="FFB404"/>
              </a:buClr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Petroperú</a:t>
            </a:r>
            <a:r>
              <a:rPr sz="1050" i="1" spc="1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es</a:t>
            </a:r>
            <a:r>
              <a:rPr sz="1050" i="1" spc="1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el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operador</a:t>
            </a:r>
            <a:r>
              <a:rPr sz="1050" i="1" spc="-1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por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3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años 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de</a:t>
            </a:r>
            <a:r>
              <a:rPr sz="1050" i="1" spc="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1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la</a:t>
            </a:r>
            <a:r>
              <a:rPr sz="1050" i="1" spc="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concesión</a:t>
            </a:r>
            <a:endParaRPr sz="1050">
              <a:latin typeface="Trebuchet MS" panose="020B0603020202020204"/>
              <a:cs typeface="Trebuchet MS" panose="020B0603020202020204"/>
            </a:endParaRPr>
          </a:p>
          <a:p>
            <a:pPr marL="228600">
              <a:lnSpc>
                <a:spcPct val="100000"/>
              </a:lnSpc>
            </a:pP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en</a:t>
            </a:r>
            <a:r>
              <a:rPr sz="1050" i="1" spc="-3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spc="-5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el</a:t>
            </a:r>
            <a:r>
              <a:rPr sz="1050" i="1" spc="-40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50" i="1" dirty="0">
                <a:solidFill>
                  <a:srgbClr val="5A6A5A"/>
                </a:solidFill>
                <a:latin typeface="Trebuchet MS" panose="020B0603020202020204"/>
                <a:cs typeface="Trebuchet MS" panose="020B0603020202020204"/>
              </a:rPr>
              <a:t>Sur</a:t>
            </a:r>
            <a:endParaRPr sz="10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50884" y="818261"/>
            <a:ext cx="180403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i="1" spc="10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Fuente:</a:t>
            </a:r>
            <a:r>
              <a:rPr sz="650" i="1" spc="-20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650" i="1" spc="10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Osinergmin</a:t>
            </a:r>
            <a:r>
              <a:rPr sz="650" i="1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650" i="1" spc="15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/</a:t>
            </a:r>
            <a:r>
              <a:rPr sz="650" i="1" spc="-5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650" i="1" spc="15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MINEM</a:t>
            </a:r>
            <a:r>
              <a:rPr sz="650" i="1" spc="-25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650" i="1" spc="15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/</a:t>
            </a:r>
            <a:r>
              <a:rPr sz="650" i="1" spc="-20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650" i="1" spc="10" dirty="0">
                <a:solidFill>
                  <a:srgbClr val="4A4A4A"/>
                </a:solidFill>
                <a:latin typeface="Trebuchet MS" panose="020B0603020202020204"/>
                <a:cs typeface="Trebuchet MS" panose="020B0603020202020204"/>
              </a:rPr>
              <a:t>Concesionarias</a:t>
            </a:r>
            <a:endParaRPr sz="6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656391" y="4971415"/>
            <a:ext cx="3293110" cy="864869"/>
            <a:chOff x="4656391" y="4971415"/>
            <a:chExt cx="3293110" cy="864869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5979" y="4980940"/>
              <a:ext cx="3274060" cy="8458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661153" y="4976177"/>
              <a:ext cx="3283585" cy="855344"/>
            </a:xfrm>
            <a:custGeom>
              <a:avLst/>
              <a:gdLst/>
              <a:ahLst/>
              <a:cxnLst/>
              <a:rect l="l" t="t" r="r" b="b"/>
              <a:pathLst>
                <a:path w="3283584" h="855345">
                  <a:moveTo>
                    <a:pt x="0" y="855345"/>
                  </a:moveTo>
                  <a:lnTo>
                    <a:pt x="3283584" y="855345"/>
                  </a:lnTo>
                  <a:lnTo>
                    <a:pt x="3283584" y="0"/>
                  </a:lnTo>
                  <a:lnTo>
                    <a:pt x="0" y="0"/>
                  </a:lnTo>
                  <a:lnTo>
                    <a:pt x="0" y="85534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87940" y="5763259"/>
            <a:ext cx="901700" cy="5003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0580" y="734059"/>
            <a:ext cx="11361420" cy="56540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91059"/>
            <a:ext cx="586295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Marco</a:t>
            </a:r>
            <a:r>
              <a:rPr sz="2000" spc="-15" dirty="0"/>
              <a:t> </a:t>
            </a:r>
            <a:r>
              <a:rPr sz="2000" spc="-5" dirty="0"/>
              <a:t>Regulatorio</a:t>
            </a:r>
            <a:r>
              <a:rPr sz="2000" spc="-10" dirty="0"/>
              <a:t> </a:t>
            </a:r>
            <a:r>
              <a:rPr sz="2000" dirty="0"/>
              <a:t>del</a:t>
            </a:r>
            <a:r>
              <a:rPr sz="2000" spc="-20" dirty="0"/>
              <a:t> </a:t>
            </a:r>
            <a:r>
              <a:rPr sz="2000" spc="-5" dirty="0"/>
              <a:t>Gas</a:t>
            </a:r>
            <a:r>
              <a:rPr sz="2000" spc="-30" dirty="0"/>
              <a:t> </a:t>
            </a:r>
            <a:r>
              <a:rPr sz="2000" spc="-5" dirty="0"/>
              <a:t>Natural</a:t>
            </a:r>
            <a:endParaRPr sz="2000"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6404" y="1403096"/>
            <a:ext cx="711263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Independientes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Pueden adquirir gas natural directamente del </a:t>
            </a:r>
            <a:r>
              <a:rPr sz="2400" spc="5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Productor,</a:t>
            </a:r>
            <a:r>
              <a:rPr sz="2400" spc="-15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siempre</a:t>
            </a:r>
            <a:r>
              <a:rPr sz="2400" spc="10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que</a:t>
            </a:r>
            <a:r>
              <a:rPr sz="2400" spc="-20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sea</a:t>
            </a:r>
            <a:r>
              <a:rPr sz="2400" spc="10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en un</a:t>
            </a:r>
            <a:r>
              <a:rPr sz="2400" spc="5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volumen</a:t>
            </a:r>
            <a:r>
              <a:rPr sz="2400" spc="25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b="1" spc="-10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mayor</a:t>
            </a:r>
            <a:r>
              <a:rPr sz="2400" b="1" spc="30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400" b="1" spc="-655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30,000 </a:t>
            </a:r>
            <a:r>
              <a:rPr sz="2400" b="1" spc="-5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m³/día </a:t>
            </a:r>
            <a:r>
              <a:rPr sz="2400" b="1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y </a:t>
            </a:r>
            <a:r>
              <a:rPr sz="2400" b="1" spc="-10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por </a:t>
            </a:r>
            <a:r>
              <a:rPr sz="2400" b="1" spc="-5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un plazo </a:t>
            </a:r>
            <a:r>
              <a:rPr sz="2400" b="1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contractual </a:t>
            </a:r>
            <a:r>
              <a:rPr sz="2400" b="1" spc="-10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mayor </a:t>
            </a:r>
            <a:r>
              <a:rPr sz="2400" b="1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400" b="1" spc="-655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seis</a:t>
            </a:r>
            <a:r>
              <a:rPr sz="2400" b="1" spc="-15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5C5C5C"/>
                </a:solidFill>
                <a:latin typeface="Arial" panose="020B0604020202020204"/>
                <a:cs typeface="Arial" panose="020B0604020202020204"/>
              </a:rPr>
              <a:t>meses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1420" y="4373879"/>
            <a:ext cx="63055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22495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400" b="1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b="1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2400" b="1" spc="-15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b="1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400" b="1" spc="-10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b="1" dirty="0">
                <a:solidFill>
                  <a:srgbClr val="005297"/>
                </a:solidFill>
                <a:latin typeface="Arial" panose="020B0604020202020204"/>
                <a:cs typeface="Arial" panose="020B0604020202020204"/>
              </a:rPr>
              <a:t>os 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Requieren un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volumen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igual o menor a 30,000 </a:t>
            </a:r>
            <a:r>
              <a:rPr sz="2400" spc="-655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m³/día. Tienen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que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adquirir gas natural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del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 Concesionario</a:t>
            </a:r>
            <a:r>
              <a:rPr sz="2400" spc="-30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de</a:t>
            </a:r>
            <a:r>
              <a:rPr sz="2400" spc="10" dirty="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Arial MT"/>
                <a:cs typeface="Arial MT"/>
              </a:rPr>
              <a:t>la </a:t>
            </a:r>
            <a:r>
              <a:rPr sz="2400" dirty="0">
                <a:solidFill>
                  <a:srgbClr val="5C5C5C"/>
                </a:solidFill>
                <a:latin typeface="Arial MT"/>
                <a:cs typeface="Arial MT"/>
              </a:rPr>
              <a:t>Distribución.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6581" y="1532852"/>
            <a:ext cx="803910" cy="917575"/>
            <a:chOff x="496581" y="1532852"/>
            <a:chExt cx="803910" cy="917575"/>
          </a:xfrm>
        </p:grpSpPr>
        <p:sp>
          <p:nvSpPr>
            <p:cNvPr id="5" name="object 5"/>
            <p:cNvSpPr/>
            <p:nvPr/>
          </p:nvSpPr>
          <p:spPr>
            <a:xfrm>
              <a:off x="496581" y="1848898"/>
              <a:ext cx="257175" cy="601345"/>
            </a:xfrm>
            <a:custGeom>
              <a:avLst/>
              <a:gdLst/>
              <a:ahLst/>
              <a:cxnLst/>
              <a:rect l="l" t="t" r="r" b="b"/>
              <a:pathLst>
                <a:path w="257175" h="601344">
                  <a:moveTo>
                    <a:pt x="149975" y="69637"/>
                  </a:moveTo>
                  <a:lnTo>
                    <a:pt x="0" y="69637"/>
                  </a:lnTo>
                  <a:lnTo>
                    <a:pt x="0" y="112490"/>
                  </a:lnTo>
                  <a:lnTo>
                    <a:pt x="3770" y="136312"/>
                  </a:lnTo>
                  <a:lnTo>
                    <a:pt x="14569" y="157234"/>
                  </a:lnTo>
                  <a:lnTo>
                    <a:pt x="31313" y="173785"/>
                  </a:lnTo>
                  <a:lnTo>
                    <a:pt x="52920" y="184490"/>
                  </a:lnTo>
                  <a:lnTo>
                    <a:pt x="52920" y="332764"/>
                  </a:lnTo>
                  <a:lnTo>
                    <a:pt x="69059" y="370451"/>
                  </a:lnTo>
                  <a:lnTo>
                    <a:pt x="107120" y="385688"/>
                  </a:lnTo>
                  <a:lnTo>
                    <a:pt x="192826" y="385688"/>
                  </a:lnTo>
                  <a:lnTo>
                    <a:pt x="201165" y="387372"/>
                  </a:lnTo>
                  <a:lnTo>
                    <a:pt x="207975" y="391964"/>
                  </a:lnTo>
                  <a:lnTo>
                    <a:pt x="212567" y="398775"/>
                  </a:lnTo>
                  <a:lnTo>
                    <a:pt x="214251" y="407115"/>
                  </a:lnTo>
                  <a:lnTo>
                    <a:pt x="214251" y="601350"/>
                  </a:lnTo>
                  <a:lnTo>
                    <a:pt x="257101" y="601350"/>
                  </a:lnTo>
                  <a:lnTo>
                    <a:pt x="257101" y="396402"/>
                  </a:lnTo>
                  <a:lnTo>
                    <a:pt x="241413" y="358524"/>
                  </a:lnTo>
                  <a:lnTo>
                    <a:pt x="203538" y="342835"/>
                  </a:lnTo>
                  <a:lnTo>
                    <a:pt x="117195" y="342835"/>
                  </a:lnTo>
                  <a:lnTo>
                    <a:pt x="108856" y="341151"/>
                  </a:lnTo>
                  <a:lnTo>
                    <a:pt x="102045" y="336559"/>
                  </a:lnTo>
                  <a:lnTo>
                    <a:pt x="97454" y="329748"/>
                  </a:lnTo>
                  <a:lnTo>
                    <a:pt x="95770" y="321408"/>
                  </a:lnTo>
                  <a:lnTo>
                    <a:pt x="95770" y="184597"/>
                  </a:lnTo>
                  <a:lnTo>
                    <a:pt x="117794" y="174123"/>
                  </a:lnTo>
                  <a:lnTo>
                    <a:pt x="134926" y="157607"/>
                  </a:lnTo>
                  <a:lnTo>
                    <a:pt x="146032" y="136560"/>
                  </a:lnTo>
                  <a:lnTo>
                    <a:pt x="149975" y="112491"/>
                  </a:lnTo>
                  <a:lnTo>
                    <a:pt x="149975" y="69637"/>
                  </a:lnTo>
                  <a:close/>
                </a:path>
                <a:path w="257175" h="601344">
                  <a:moveTo>
                    <a:pt x="45726" y="0"/>
                  </a:moveTo>
                  <a:lnTo>
                    <a:pt x="27975" y="0"/>
                  </a:lnTo>
                  <a:lnTo>
                    <a:pt x="20782" y="7177"/>
                  </a:lnTo>
                  <a:lnTo>
                    <a:pt x="20782" y="69637"/>
                  </a:lnTo>
                  <a:lnTo>
                    <a:pt x="52920" y="69637"/>
                  </a:lnTo>
                  <a:lnTo>
                    <a:pt x="52920" y="7178"/>
                  </a:lnTo>
                  <a:lnTo>
                    <a:pt x="45726" y="0"/>
                  </a:lnTo>
                  <a:close/>
                </a:path>
                <a:path w="257175" h="601344">
                  <a:moveTo>
                    <a:pt x="121357" y="0"/>
                  </a:moveTo>
                  <a:lnTo>
                    <a:pt x="103606" y="0"/>
                  </a:lnTo>
                  <a:lnTo>
                    <a:pt x="96413" y="7178"/>
                  </a:lnTo>
                  <a:lnTo>
                    <a:pt x="96413" y="69637"/>
                  </a:lnTo>
                  <a:lnTo>
                    <a:pt x="128550" y="69637"/>
                  </a:lnTo>
                  <a:lnTo>
                    <a:pt x="128550" y="7178"/>
                  </a:lnTo>
                  <a:lnTo>
                    <a:pt x="1213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4354" y="2256014"/>
              <a:ext cx="75052" cy="1399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4804" y="1532852"/>
              <a:ext cx="685165" cy="890269"/>
            </a:xfrm>
            <a:custGeom>
              <a:avLst/>
              <a:gdLst/>
              <a:ahLst/>
              <a:cxnLst/>
              <a:rect l="l" t="t" r="r" b="b"/>
              <a:pathLst>
                <a:path w="685165" h="890269">
                  <a:moveTo>
                    <a:pt x="363809" y="803512"/>
                  </a:moveTo>
                  <a:lnTo>
                    <a:pt x="320980" y="803512"/>
                  </a:lnTo>
                  <a:lnTo>
                    <a:pt x="320980" y="889723"/>
                  </a:lnTo>
                  <a:lnTo>
                    <a:pt x="345373" y="889916"/>
                  </a:lnTo>
                  <a:lnTo>
                    <a:pt x="351532" y="889916"/>
                  </a:lnTo>
                  <a:lnTo>
                    <a:pt x="363809" y="889766"/>
                  </a:lnTo>
                  <a:lnTo>
                    <a:pt x="363809" y="803512"/>
                  </a:lnTo>
                  <a:close/>
                </a:path>
                <a:path w="685165" h="890269">
                  <a:moveTo>
                    <a:pt x="554148" y="508518"/>
                  </a:moveTo>
                  <a:lnTo>
                    <a:pt x="438100" y="508518"/>
                  </a:lnTo>
                  <a:lnTo>
                    <a:pt x="438743" y="508807"/>
                  </a:lnTo>
                  <a:lnTo>
                    <a:pt x="439332" y="509182"/>
                  </a:lnTo>
                  <a:lnTo>
                    <a:pt x="531032" y="545875"/>
                  </a:lnTo>
                  <a:lnTo>
                    <a:pt x="564080" y="760658"/>
                  </a:lnTo>
                  <a:lnTo>
                    <a:pt x="160292" y="760658"/>
                  </a:lnTo>
                  <a:lnTo>
                    <a:pt x="160292" y="803512"/>
                  </a:lnTo>
                  <a:lnTo>
                    <a:pt x="567348" y="803512"/>
                  </a:lnTo>
                  <a:lnTo>
                    <a:pt x="567348" y="873214"/>
                  </a:lnTo>
                  <a:lnTo>
                    <a:pt x="602301" y="866016"/>
                  </a:lnTo>
                  <a:lnTo>
                    <a:pt x="632661" y="857536"/>
                  </a:lnTo>
                  <a:lnTo>
                    <a:pt x="657667" y="847772"/>
                  </a:lnTo>
                  <a:lnTo>
                    <a:pt x="676562" y="836724"/>
                  </a:lnTo>
                  <a:lnTo>
                    <a:pt x="685132" y="830296"/>
                  </a:lnTo>
                  <a:lnTo>
                    <a:pt x="685132" y="642371"/>
                  </a:lnTo>
                  <a:lnTo>
                    <a:pt x="674232" y="597656"/>
                  </a:lnTo>
                  <a:lnTo>
                    <a:pt x="645174" y="561956"/>
                  </a:lnTo>
                  <a:lnTo>
                    <a:pt x="586683" y="524121"/>
                  </a:lnTo>
                  <a:lnTo>
                    <a:pt x="555457" y="509022"/>
                  </a:lnTo>
                  <a:lnTo>
                    <a:pt x="554148" y="508518"/>
                  </a:lnTo>
                  <a:close/>
                </a:path>
                <a:path w="685165" h="890269">
                  <a:moveTo>
                    <a:pt x="283458" y="508475"/>
                  </a:moveTo>
                  <a:lnTo>
                    <a:pt x="246635" y="508475"/>
                  </a:lnTo>
                  <a:lnTo>
                    <a:pt x="320980" y="685664"/>
                  </a:lnTo>
                  <a:lnTo>
                    <a:pt x="320980" y="760658"/>
                  </a:lnTo>
                  <a:lnTo>
                    <a:pt x="363755" y="760658"/>
                  </a:lnTo>
                  <a:lnTo>
                    <a:pt x="363755" y="685664"/>
                  </a:lnTo>
                  <a:lnTo>
                    <a:pt x="435695" y="514249"/>
                  </a:lnTo>
                  <a:lnTo>
                    <a:pt x="342352" y="514249"/>
                  </a:lnTo>
                  <a:lnTo>
                    <a:pt x="320795" y="513638"/>
                  </a:lnTo>
                  <a:lnTo>
                    <a:pt x="299378" y="511388"/>
                  </a:lnTo>
                  <a:lnTo>
                    <a:pt x="283458" y="508475"/>
                  </a:lnTo>
                  <a:close/>
                </a:path>
                <a:path w="685165" h="890269">
                  <a:moveTo>
                    <a:pt x="213801" y="224981"/>
                  </a:moveTo>
                  <a:lnTo>
                    <a:pt x="171015" y="224981"/>
                  </a:lnTo>
                  <a:lnTo>
                    <a:pt x="171015" y="299975"/>
                  </a:lnTo>
                  <a:lnTo>
                    <a:pt x="175363" y="338237"/>
                  </a:lnTo>
                  <a:lnTo>
                    <a:pt x="187910" y="374059"/>
                  </a:lnTo>
                  <a:lnTo>
                    <a:pt x="208074" y="406264"/>
                  </a:lnTo>
                  <a:lnTo>
                    <a:pt x="235215" y="433518"/>
                  </a:lnTo>
                  <a:lnTo>
                    <a:pt x="235237" y="464153"/>
                  </a:lnTo>
                  <a:lnTo>
                    <a:pt x="232628" y="468064"/>
                  </a:lnTo>
                  <a:lnTo>
                    <a:pt x="162209" y="496733"/>
                  </a:lnTo>
                  <a:lnTo>
                    <a:pt x="129576" y="509182"/>
                  </a:lnTo>
                  <a:lnTo>
                    <a:pt x="98337" y="524163"/>
                  </a:lnTo>
                  <a:lnTo>
                    <a:pt x="40000" y="561656"/>
                  </a:lnTo>
                  <a:lnTo>
                    <a:pt x="11905" y="595282"/>
                  </a:lnTo>
                  <a:lnTo>
                    <a:pt x="0" y="637454"/>
                  </a:lnTo>
                  <a:lnTo>
                    <a:pt x="85314" y="637454"/>
                  </a:lnTo>
                  <a:lnTo>
                    <a:pt x="99517" y="638821"/>
                  </a:lnTo>
                  <a:lnTo>
                    <a:pt x="113083" y="642818"/>
                  </a:lnTo>
                  <a:lnTo>
                    <a:pt x="125652" y="649303"/>
                  </a:lnTo>
                  <a:lnTo>
                    <a:pt x="136863" y="658131"/>
                  </a:lnTo>
                  <a:lnTo>
                    <a:pt x="154410" y="546154"/>
                  </a:lnTo>
                  <a:lnTo>
                    <a:pt x="245470" y="509116"/>
                  </a:lnTo>
                  <a:lnTo>
                    <a:pt x="246003" y="508764"/>
                  </a:lnTo>
                  <a:lnTo>
                    <a:pt x="246635" y="508475"/>
                  </a:lnTo>
                  <a:lnTo>
                    <a:pt x="283458" y="508475"/>
                  </a:lnTo>
                  <a:lnTo>
                    <a:pt x="278195" y="507512"/>
                  </a:lnTo>
                  <a:lnTo>
                    <a:pt x="257337" y="502025"/>
                  </a:lnTo>
                  <a:lnTo>
                    <a:pt x="266095" y="493501"/>
                  </a:lnTo>
                  <a:lnTo>
                    <a:pt x="272611" y="483343"/>
                  </a:lnTo>
                  <a:lnTo>
                    <a:pt x="276655" y="472034"/>
                  </a:lnTo>
                  <a:lnTo>
                    <a:pt x="278076" y="459836"/>
                  </a:lnTo>
                  <a:lnTo>
                    <a:pt x="278076" y="458765"/>
                  </a:lnTo>
                  <a:lnTo>
                    <a:pt x="449509" y="458765"/>
                  </a:lnTo>
                  <a:lnTo>
                    <a:pt x="449616" y="433518"/>
                  </a:lnTo>
                  <a:lnTo>
                    <a:pt x="454581" y="428537"/>
                  </a:lnTo>
                  <a:lnTo>
                    <a:pt x="342352" y="428537"/>
                  </a:lnTo>
                  <a:lnTo>
                    <a:pt x="292313" y="418438"/>
                  </a:lnTo>
                  <a:lnTo>
                    <a:pt x="251452" y="390892"/>
                  </a:lnTo>
                  <a:lnTo>
                    <a:pt x="223903" y="350029"/>
                  </a:lnTo>
                  <a:lnTo>
                    <a:pt x="213801" y="299975"/>
                  </a:lnTo>
                  <a:lnTo>
                    <a:pt x="213801" y="224981"/>
                  </a:lnTo>
                  <a:close/>
                </a:path>
                <a:path w="685165" h="890269">
                  <a:moveTo>
                    <a:pt x="449509" y="458765"/>
                  </a:moveTo>
                  <a:lnTo>
                    <a:pt x="406659" y="458765"/>
                  </a:lnTo>
                  <a:lnTo>
                    <a:pt x="406659" y="459836"/>
                  </a:lnTo>
                  <a:lnTo>
                    <a:pt x="408070" y="472034"/>
                  </a:lnTo>
                  <a:lnTo>
                    <a:pt x="412163" y="483446"/>
                  </a:lnTo>
                  <a:lnTo>
                    <a:pt x="418726" y="493638"/>
                  </a:lnTo>
                  <a:lnTo>
                    <a:pt x="427549" y="502175"/>
                  </a:lnTo>
                  <a:lnTo>
                    <a:pt x="406656" y="507613"/>
                  </a:lnTo>
                  <a:lnTo>
                    <a:pt x="385424" y="511447"/>
                  </a:lnTo>
                  <a:lnTo>
                    <a:pt x="363955" y="513663"/>
                  </a:lnTo>
                  <a:lnTo>
                    <a:pt x="342352" y="514249"/>
                  </a:lnTo>
                  <a:lnTo>
                    <a:pt x="435695" y="514249"/>
                  </a:lnTo>
                  <a:lnTo>
                    <a:pt x="438100" y="508518"/>
                  </a:lnTo>
                  <a:lnTo>
                    <a:pt x="554148" y="508518"/>
                  </a:lnTo>
                  <a:lnTo>
                    <a:pt x="522944" y="496497"/>
                  </a:lnTo>
                  <a:lnTo>
                    <a:pt x="452134" y="468064"/>
                  </a:lnTo>
                  <a:lnTo>
                    <a:pt x="449516" y="464153"/>
                  </a:lnTo>
                  <a:lnTo>
                    <a:pt x="449509" y="458765"/>
                  </a:lnTo>
                  <a:close/>
                </a:path>
                <a:path w="685165" h="890269">
                  <a:moveTo>
                    <a:pt x="406659" y="458765"/>
                  </a:moveTo>
                  <a:lnTo>
                    <a:pt x="278076" y="458765"/>
                  </a:lnTo>
                  <a:lnTo>
                    <a:pt x="309763" y="468238"/>
                  </a:lnTo>
                  <a:lnTo>
                    <a:pt x="342378" y="471396"/>
                  </a:lnTo>
                  <a:lnTo>
                    <a:pt x="374987" y="468238"/>
                  </a:lnTo>
                  <a:lnTo>
                    <a:pt x="406659" y="458765"/>
                  </a:lnTo>
                  <a:close/>
                </a:path>
                <a:path w="685165" h="890269">
                  <a:moveTo>
                    <a:pt x="513731" y="224982"/>
                  </a:moveTo>
                  <a:lnTo>
                    <a:pt x="470881" y="224982"/>
                  </a:lnTo>
                  <a:lnTo>
                    <a:pt x="470881" y="299976"/>
                  </a:lnTo>
                  <a:lnTo>
                    <a:pt x="460783" y="350029"/>
                  </a:lnTo>
                  <a:lnTo>
                    <a:pt x="433242" y="390892"/>
                  </a:lnTo>
                  <a:lnTo>
                    <a:pt x="392389" y="418438"/>
                  </a:lnTo>
                  <a:lnTo>
                    <a:pt x="342352" y="428537"/>
                  </a:lnTo>
                  <a:lnTo>
                    <a:pt x="454581" y="428537"/>
                  </a:lnTo>
                  <a:lnTo>
                    <a:pt x="476680" y="406362"/>
                  </a:lnTo>
                  <a:lnTo>
                    <a:pt x="496866" y="374133"/>
                  </a:lnTo>
                  <a:lnTo>
                    <a:pt x="509433" y="338197"/>
                  </a:lnTo>
                  <a:lnTo>
                    <a:pt x="513731" y="299976"/>
                  </a:lnTo>
                  <a:lnTo>
                    <a:pt x="513731" y="224982"/>
                  </a:lnTo>
                  <a:close/>
                </a:path>
                <a:path w="685165" h="890269">
                  <a:moveTo>
                    <a:pt x="524444" y="182128"/>
                  </a:moveTo>
                  <a:lnTo>
                    <a:pt x="160302" y="182128"/>
                  </a:lnTo>
                  <a:lnTo>
                    <a:pt x="138877" y="203555"/>
                  </a:lnTo>
                  <a:lnTo>
                    <a:pt x="140561" y="211897"/>
                  </a:lnTo>
                  <a:lnTo>
                    <a:pt x="145153" y="218707"/>
                  </a:lnTo>
                  <a:lnTo>
                    <a:pt x="151963" y="223298"/>
                  </a:lnTo>
                  <a:lnTo>
                    <a:pt x="160302" y="224981"/>
                  </a:lnTo>
                  <a:lnTo>
                    <a:pt x="524444" y="224982"/>
                  </a:lnTo>
                  <a:lnTo>
                    <a:pt x="532785" y="223298"/>
                  </a:lnTo>
                  <a:lnTo>
                    <a:pt x="539595" y="218708"/>
                  </a:lnTo>
                  <a:lnTo>
                    <a:pt x="544186" y="211897"/>
                  </a:lnTo>
                  <a:lnTo>
                    <a:pt x="545869" y="203555"/>
                  </a:lnTo>
                  <a:lnTo>
                    <a:pt x="544186" y="195212"/>
                  </a:lnTo>
                  <a:lnTo>
                    <a:pt x="539595" y="188402"/>
                  </a:lnTo>
                  <a:lnTo>
                    <a:pt x="532785" y="183811"/>
                  </a:lnTo>
                  <a:lnTo>
                    <a:pt x="524444" y="182128"/>
                  </a:lnTo>
                  <a:close/>
                </a:path>
                <a:path w="685165" h="890269">
                  <a:moveTo>
                    <a:pt x="261536" y="41889"/>
                  </a:moveTo>
                  <a:lnTo>
                    <a:pt x="225969" y="67327"/>
                  </a:lnTo>
                  <a:lnTo>
                    <a:pt x="198359" y="100357"/>
                  </a:lnTo>
                  <a:lnTo>
                    <a:pt x="179842" y="139214"/>
                  </a:lnTo>
                  <a:lnTo>
                    <a:pt x="171550" y="182128"/>
                  </a:lnTo>
                  <a:lnTo>
                    <a:pt x="513731" y="182128"/>
                  </a:lnTo>
                  <a:lnTo>
                    <a:pt x="511665" y="171414"/>
                  </a:lnTo>
                  <a:lnTo>
                    <a:pt x="329882" y="171414"/>
                  </a:lnTo>
                  <a:lnTo>
                    <a:pt x="342416" y="121168"/>
                  </a:lnTo>
                  <a:lnTo>
                    <a:pt x="324526" y="121168"/>
                  </a:lnTo>
                  <a:lnTo>
                    <a:pt x="325038" y="118008"/>
                  </a:lnTo>
                  <a:lnTo>
                    <a:pt x="283813" y="118008"/>
                  </a:lnTo>
                  <a:lnTo>
                    <a:pt x="279351" y="114633"/>
                  </a:lnTo>
                  <a:lnTo>
                    <a:pt x="261536" y="41889"/>
                  </a:lnTo>
                  <a:close/>
                </a:path>
                <a:path w="685165" h="890269">
                  <a:moveTo>
                    <a:pt x="394556" y="67601"/>
                  </a:moveTo>
                  <a:lnTo>
                    <a:pt x="359042" y="67601"/>
                  </a:lnTo>
                  <a:lnTo>
                    <a:pt x="347558" y="108205"/>
                  </a:lnTo>
                  <a:lnTo>
                    <a:pt x="365684" y="108205"/>
                  </a:lnTo>
                  <a:lnTo>
                    <a:pt x="329882" y="171414"/>
                  </a:lnTo>
                  <a:lnTo>
                    <a:pt x="511665" y="171414"/>
                  </a:lnTo>
                  <a:lnTo>
                    <a:pt x="505456" y="139214"/>
                  </a:lnTo>
                  <a:lnTo>
                    <a:pt x="495349" y="118008"/>
                  </a:lnTo>
                  <a:lnTo>
                    <a:pt x="400981" y="118008"/>
                  </a:lnTo>
                  <a:lnTo>
                    <a:pt x="395893" y="117847"/>
                  </a:lnTo>
                  <a:lnTo>
                    <a:pt x="393322" y="117847"/>
                  </a:lnTo>
                  <a:lnTo>
                    <a:pt x="387537" y="116615"/>
                  </a:lnTo>
                  <a:lnTo>
                    <a:pt x="383841" y="110991"/>
                  </a:lnTo>
                  <a:lnTo>
                    <a:pt x="385073" y="105152"/>
                  </a:lnTo>
                  <a:lnTo>
                    <a:pt x="385182" y="104563"/>
                  </a:lnTo>
                  <a:lnTo>
                    <a:pt x="394556" y="67601"/>
                  </a:lnTo>
                  <a:close/>
                </a:path>
                <a:path w="685165" h="890269">
                  <a:moveTo>
                    <a:pt x="374575" y="0"/>
                  </a:moveTo>
                  <a:lnTo>
                    <a:pt x="310278" y="0"/>
                  </a:lnTo>
                  <a:lnTo>
                    <a:pt x="279212" y="24319"/>
                  </a:lnTo>
                  <a:lnTo>
                    <a:pt x="299725" y="105152"/>
                  </a:lnTo>
                  <a:lnTo>
                    <a:pt x="301119" y="110294"/>
                  </a:lnTo>
                  <a:lnTo>
                    <a:pt x="297766" y="116133"/>
                  </a:lnTo>
                  <a:lnTo>
                    <a:pt x="292067" y="117740"/>
                  </a:lnTo>
                  <a:lnTo>
                    <a:pt x="291424" y="117847"/>
                  </a:lnTo>
                  <a:lnTo>
                    <a:pt x="288853" y="117847"/>
                  </a:lnTo>
                  <a:lnTo>
                    <a:pt x="283813" y="118008"/>
                  </a:lnTo>
                  <a:lnTo>
                    <a:pt x="325038" y="118008"/>
                  </a:lnTo>
                  <a:lnTo>
                    <a:pt x="333203" y="67601"/>
                  </a:lnTo>
                  <a:lnTo>
                    <a:pt x="394556" y="67601"/>
                  </a:lnTo>
                  <a:lnTo>
                    <a:pt x="405534" y="24319"/>
                  </a:lnTo>
                  <a:lnTo>
                    <a:pt x="401262" y="14515"/>
                  </a:lnTo>
                  <a:lnTo>
                    <a:pt x="394232" y="6856"/>
                  </a:lnTo>
                  <a:lnTo>
                    <a:pt x="385107" y="1841"/>
                  </a:lnTo>
                  <a:lnTo>
                    <a:pt x="374575" y="0"/>
                  </a:lnTo>
                  <a:close/>
                </a:path>
                <a:path w="685165" h="890269">
                  <a:moveTo>
                    <a:pt x="423746" y="41889"/>
                  </a:moveTo>
                  <a:lnTo>
                    <a:pt x="406605" y="109705"/>
                  </a:lnTo>
                  <a:lnTo>
                    <a:pt x="405427" y="114633"/>
                  </a:lnTo>
                  <a:lnTo>
                    <a:pt x="400981" y="118008"/>
                  </a:lnTo>
                  <a:lnTo>
                    <a:pt x="495349" y="118008"/>
                  </a:lnTo>
                  <a:lnTo>
                    <a:pt x="486936" y="100358"/>
                  </a:lnTo>
                  <a:lnTo>
                    <a:pt x="459318" y="67327"/>
                  </a:lnTo>
                  <a:lnTo>
                    <a:pt x="423746" y="41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998330" y="4401789"/>
            <a:ext cx="1388110" cy="1196975"/>
            <a:chOff x="9998330" y="4401789"/>
            <a:chExt cx="1388110" cy="11969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8665" y="5208275"/>
              <a:ext cx="220746" cy="1182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98329" y="4401794"/>
              <a:ext cx="1388110" cy="1196975"/>
            </a:xfrm>
            <a:custGeom>
              <a:avLst/>
              <a:gdLst/>
              <a:ahLst/>
              <a:cxnLst/>
              <a:rect l="l" t="t" r="r" b="b"/>
              <a:pathLst>
                <a:path w="1388109" h="1196975">
                  <a:moveTo>
                    <a:pt x="236512" y="633031"/>
                  </a:moveTo>
                  <a:lnTo>
                    <a:pt x="173443" y="664565"/>
                  </a:lnTo>
                  <a:lnTo>
                    <a:pt x="123126" y="691565"/>
                  </a:lnTo>
                  <a:lnTo>
                    <a:pt x="80518" y="720991"/>
                  </a:lnTo>
                  <a:lnTo>
                    <a:pt x="46266" y="752551"/>
                  </a:lnTo>
                  <a:lnTo>
                    <a:pt x="20993" y="786003"/>
                  </a:lnTo>
                  <a:lnTo>
                    <a:pt x="5346" y="821080"/>
                  </a:lnTo>
                  <a:lnTo>
                    <a:pt x="0" y="857504"/>
                  </a:lnTo>
                  <a:lnTo>
                    <a:pt x="0" y="865378"/>
                  </a:lnTo>
                  <a:lnTo>
                    <a:pt x="5194" y="905941"/>
                  </a:lnTo>
                  <a:lnTo>
                    <a:pt x="20370" y="945045"/>
                  </a:lnTo>
                  <a:lnTo>
                    <a:pt x="44907" y="982395"/>
                  </a:lnTo>
                  <a:lnTo>
                    <a:pt x="78168" y="1017714"/>
                  </a:lnTo>
                  <a:lnTo>
                    <a:pt x="119532" y="1050721"/>
                  </a:lnTo>
                  <a:lnTo>
                    <a:pt x="168376" y="1081151"/>
                  </a:lnTo>
                  <a:lnTo>
                    <a:pt x="168478" y="1060361"/>
                  </a:lnTo>
                  <a:lnTo>
                    <a:pt x="170383" y="1039380"/>
                  </a:lnTo>
                  <a:lnTo>
                    <a:pt x="176504" y="1017930"/>
                  </a:lnTo>
                  <a:lnTo>
                    <a:pt x="189204" y="995718"/>
                  </a:lnTo>
                  <a:lnTo>
                    <a:pt x="156679" y="973505"/>
                  </a:lnTo>
                  <a:lnTo>
                    <a:pt x="131902" y="943813"/>
                  </a:lnTo>
                  <a:lnTo>
                    <a:pt x="116065" y="908532"/>
                  </a:lnTo>
                  <a:lnTo>
                    <a:pt x="110363" y="869569"/>
                  </a:lnTo>
                  <a:lnTo>
                    <a:pt x="129527" y="777722"/>
                  </a:lnTo>
                  <a:lnTo>
                    <a:pt x="172948" y="702513"/>
                  </a:lnTo>
                  <a:lnTo>
                    <a:pt x="216611" y="651687"/>
                  </a:lnTo>
                  <a:lnTo>
                    <a:pt x="236512" y="633031"/>
                  </a:lnTo>
                  <a:close/>
                </a:path>
                <a:path w="1388109" h="1196975">
                  <a:moveTo>
                    <a:pt x="545693" y="530885"/>
                  </a:moveTo>
                  <a:lnTo>
                    <a:pt x="526707" y="492391"/>
                  </a:lnTo>
                  <a:lnTo>
                    <a:pt x="497700" y="462838"/>
                  </a:lnTo>
                  <a:lnTo>
                    <a:pt x="461441" y="443649"/>
                  </a:lnTo>
                  <a:lnTo>
                    <a:pt x="420674" y="436295"/>
                  </a:lnTo>
                  <a:lnTo>
                    <a:pt x="378180" y="442214"/>
                  </a:lnTo>
                  <a:lnTo>
                    <a:pt x="333857" y="465620"/>
                  </a:lnTo>
                  <a:lnTo>
                    <a:pt x="302069" y="502348"/>
                  </a:lnTo>
                  <a:lnTo>
                    <a:pt x="285419" y="547979"/>
                  </a:lnTo>
                  <a:lnTo>
                    <a:pt x="286486" y="598119"/>
                  </a:lnTo>
                  <a:lnTo>
                    <a:pt x="331279" y="573900"/>
                  </a:lnTo>
                  <a:lnTo>
                    <a:pt x="378269" y="554901"/>
                  </a:lnTo>
                  <a:lnTo>
                    <a:pt x="426999" y="541235"/>
                  </a:lnTo>
                  <a:lnTo>
                    <a:pt x="477012" y="533057"/>
                  </a:lnTo>
                  <a:lnTo>
                    <a:pt x="527862" y="530491"/>
                  </a:lnTo>
                  <a:lnTo>
                    <a:pt x="545693" y="530885"/>
                  </a:lnTo>
                  <a:close/>
                </a:path>
                <a:path w="1388109" h="1196975">
                  <a:moveTo>
                    <a:pt x="566521" y="198831"/>
                  </a:moveTo>
                  <a:lnTo>
                    <a:pt x="558431" y="157289"/>
                  </a:lnTo>
                  <a:lnTo>
                    <a:pt x="523798" y="105130"/>
                  </a:lnTo>
                  <a:lnTo>
                    <a:pt x="520344" y="87337"/>
                  </a:lnTo>
                  <a:lnTo>
                    <a:pt x="523798" y="69545"/>
                  </a:lnTo>
                  <a:lnTo>
                    <a:pt x="541121" y="43484"/>
                  </a:lnTo>
                  <a:lnTo>
                    <a:pt x="543433" y="31597"/>
                  </a:lnTo>
                  <a:lnTo>
                    <a:pt x="541121" y="19723"/>
                  </a:lnTo>
                  <a:lnTo>
                    <a:pt x="534187" y="9283"/>
                  </a:lnTo>
                  <a:lnTo>
                    <a:pt x="523760" y="2362"/>
                  </a:lnTo>
                  <a:lnTo>
                    <a:pt x="511898" y="63"/>
                  </a:lnTo>
                  <a:lnTo>
                    <a:pt x="500024" y="2362"/>
                  </a:lnTo>
                  <a:lnTo>
                    <a:pt x="489597" y="9283"/>
                  </a:lnTo>
                  <a:lnTo>
                    <a:pt x="465391" y="45808"/>
                  </a:lnTo>
                  <a:lnTo>
                    <a:pt x="457327" y="87337"/>
                  </a:lnTo>
                  <a:lnTo>
                    <a:pt x="465391" y="128879"/>
                  </a:lnTo>
                  <a:lnTo>
                    <a:pt x="499973" y="181038"/>
                  </a:lnTo>
                  <a:lnTo>
                    <a:pt x="503440" y="198831"/>
                  </a:lnTo>
                  <a:lnTo>
                    <a:pt x="499973" y="216623"/>
                  </a:lnTo>
                  <a:lnTo>
                    <a:pt x="482663" y="242684"/>
                  </a:lnTo>
                  <a:lnTo>
                    <a:pt x="480352" y="254571"/>
                  </a:lnTo>
                  <a:lnTo>
                    <a:pt x="482663" y="266446"/>
                  </a:lnTo>
                  <a:lnTo>
                    <a:pt x="489585" y="276885"/>
                  </a:lnTo>
                  <a:lnTo>
                    <a:pt x="500011" y="283806"/>
                  </a:lnTo>
                  <a:lnTo>
                    <a:pt x="511886" y="286105"/>
                  </a:lnTo>
                  <a:lnTo>
                    <a:pt x="523748" y="283806"/>
                  </a:lnTo>
                  <a:lnTo>
                    <a:pt x="534187" y="276885"/>
                  </a:lnTo>
                  <a:lnTo>
                    <a:pt x="558431" y="240360"/>
                  </a:lnTo>
                  <a:lnTo>
                    <a:pt x="566521" y="198831"/>
                  </a:lnTo>
                  <a:close/>
                </a:path>
                <a:path w="1388109" h="1196975">
                  <a:moveTo>
                    <a:pt x="896404" y="198793"/>
                  </a:moveTo>
                  <a:lnTo>
                    <a:pt x="888352" y="157276"/>
                  </a:lnTo>
                  <a:lnTo>
                    <a:pt x="853808" y="105130"/>
                  </a:lnTo>
                  <a:lnTo>
                    <a:pt x="850353" y="87312"/>
                  </a:lnTo>
                  <a:lnTo>
                    <a:pt x="853808" y="69545"/>
                  </a:lnTo>
                  <a:lnTo>
                    <a:pt x="871105" y="43446"/>
                  </a:lnTo>
                  <a:lnTo>
                    <a:pt x="873404" y="31572"/>
                  </a:lnTo>
                  <a:lnTo>
                    <a:pt x="871105" y="19710"/>
                  </a:lnTo>
                  <a:lnTo>
                    <a:pt x="864184" y="9283"/>
                  </a:lnTo>
                  <a:lnTo>
                    <a:pt x="853770" y="2324"/>
                  </a:lnTo>
                  <a:lnTo>
                    <a:pt x="841908" y="0"/>
                  </a:lnTo>
                  <a:lnTo>
                    <a:pt x="830021" y="2324"/>
                  </a:lnTo>
                  <a:lnTo>
                    <a:pt x="819556" y="9283"/>
                  </a:lnTo>
                  <a:lnTo>
                    <a:pt x="795350" y="45770"/>
                  </a:lnTo>
                  <a:lnTo>
                    <a:pt x="787285" y="87337"/>
                  </a:lnTo>
                  <a:lnTo>
                    <a:pt x="795350" y="128866"/>
                  </a:lnTo>
                  <a:lnTo>
                    <a:pt x="829945" y="181038"/>
                  </a:lnTo>
                  <a:lnTo>
                    <a:pt x="833399" y="198831"/>
                  </a:lnTo>
                  <a:lnTo>
                    <a:pt x="829945" y="216623"/>
                  </a:lnTo>
                  <a:lnTo>
                    <a:pt x="812647" y="242684"/>
                  </a:lnTo>
                  <a:lnTo>
                    <a:pt x="810348" y="254571"/>
                  </a:lnTo>
                  <a:lnTo>
                    <a:pt x="812673" y="266446"/>
                  </a:lnTo>
                  <a:lnTo>
                    <a:pt x="819645" y="276885"/>
                  </a:lnTo>
                  <a:lnTo>
                    <a:pt x="830059" y="283806"/>
                  </a:lnTo>
                  <a:lnTo>
                    <a:pt x="841908" y="286105"/>
                  </a:lnTo>
                  <a:lnTo>
                    <a:pt x="853770" y="283806"/>
                  </a:lnTo>
                  <a:lnTo>
                    <a:pt x="864184" y="276885"/>
                  </a:lnTo>
                  <a:lnTo>
                    <a:pt x="888352" y="240322"/>
                  </a:lnTo>
                  <a:lnTo>
                    <a:pt x="896404" y="198793"/>
                  </a:lnTo>
                  <a:close/>
                </a:path>
                <a:path w="1388109" h="1196975">
                  <a:moveTo>
                    <a:pt x="1126947" y="588264"/>
                  </a:moveTo>
                  <a:lnTo>
                    <a:pt x="1117434" y="578053"/>
                  </a:lnTo>
                  <a:lnTo>
                    <a:pt x="1092593" y="551421"/>
                  </a:lnTo>
                  <a:lnTo>
                    <a:pt x="1053960" y="519836"/>
                  </a:lnTo>
                  <a:lnTo>
                    <a:pt x="1046187" y="515073"/>
                  </a:lnTo>
                  <a:lnTo>
                    <a:pt x="1011618" y="493826"/>
                  </a:lnTo>
                  <a:lnTo>
                    <a:pt x="987704" y="483222"/>
                  </a:lnTo>
                  <a:lnTo>
                    <a:pt x="966190" y="473697"/>
                  </a:lnTo>
                  <a:lnTo>
                    <a:pt x="944397" y="467372"/>
                  </a:lnTo>
                  <a:lnTo>
                    <a:pt x="918260" y="459778"/>
                  </a:lnTo>
                  <a:lnTo>
                    <a:pt x="868438" y="452386"/>
                  </a:lnTo>
                  <a:lnTo>
                    <a:pt x="845820" y="418566"/>
                  </a:lnTo>
                  <a:lnTo>
                    <a:pt x="844232" y="416433"/>
                  </a:lnTo>
                  <a:lnTo>
                    <a:pt x="812647" y="382790"/>
                  </a:lnTo>
                  <a:lnTo>
                    <a:pt x="800976" y="373811"/>
                  </a:lnTo>
                  <a:lnTo>
                    <a:pt x="777036" y="355384"/>
                  </a:lnTo>
                  <a:lnTo>
                    <a:pt x="738212" y="334302"/>
                  </a:lnTo>
                  <a:lnTo>
                    <a:pt x="697014" y="319646"/>
                  </a:lnTo>
                  <a:lnTo>
                    <a:pt x="654253" y="311492"/>
                  </a:lnTo>
                  <a:lnTo>
                    <a:pt x="610755" y="309956"/>
                  </a:lnTo>
                  <a:lnTo>
                    <a:pt x="567321" y="315099"/>
                  </a:lnTo>
                  <a:lnTo>
                    <a:pt x="524802" y="327050"/>
                  </a:lnTo>
                  <a:lnTo>
                    <a:pt x="483997" y="345859"/>
                  </a:lnTo>
                  <a:lnTo>
                    <a:pt x="445731" y="371652"/>
                  </a:lnTo>
                  <a:lnTo>
                    <a:pt x="442163" y="374573"/>
                  </a:lnTo>
                  <a:lnTo>
                    <a:pt x="461708" y="377990"/>
                  </a:lnTo>
                  <a:lnTo>
                    <a:pt x="480771" y="383374"/>
                  </a:lnTo>
                  <a:lnTo>
                    <a:pt x="499173" y="390664"/>
                  </a:lnTo>
                  <a:lnTo>
                    <a:pt x="516788" y="399796"/>
                  </a:lnTo>
                  <a:lnTo>
                    <a:pt x="558114" y="382384"/>
                  </a:lnTo>
                  <a:lnTo>
                    <a:pt x="600989" y="373811"/>
                  </a:lnTo>
                  <a:lnTo>
                    <a:pt x="644156" y="373837"/>
                  </a:lnTo>
                  <a:lnTo>
                    <a:pt x="686333" y="382193"/>
                  </a:lnTo>
                  <a:lnTo>
                    <a:pt x="726249" y="398640"/>
                  </a:lnTo>
                  <a:lnTo>
                    <a:pt x="762622" y="422910"/>
                  </a:lnTo>
                  <a:lnTo>
                    <a:pt x="794181" y="454761"/>
                  </a:lnTo>
                  <a:lnTo>
                    <a:pt x="779983" y="457009"/>
                  </a:lnTo>
                  <a:lnTo>
                    <a:pt x="765924" y="459854"/>
                  </a:lnTo>
                  <a:lnTo>
                    <a:pt x="751992" y="463308"/>
                  </a:lnTo>
                  <a:lnTo>
                    <a:pt x="738200" y="467372"/>
                  </a:lnTo>
                  <a:lnTo>
                    <a:pt x="698804" y="438658"/>
                  </a:lnTo>
                  <a:lnTo>
                    <a:pt x="653719" y="422910"/>
                  </a:lnTo>
                  <a:lnTo>
                    <a:pt x="606005" y="420725"/>
                  </a:lnTo>
                  <a:lnTo>
                    <a:pt x="558749" y="432676"/>
                  </a:lnTo>
                  <a:lnTo>
                    <a:pt x="569683" y="444957"/>
                  </a:lnTo>
                  <a:lnTo>
                    <a:pt x="579551" y="458076"/>
                  </a:lnTo>
                  <a:lnTo>
                    <a:pt x="588289" y="471982"/>
                  </a:lnTo>
                  <a:lnTo>
                    <a:pt x="595871" y="486613"/>
                  </a:lnTo>
                  <a:lnTo>
                    <a:pt x="615708" y="483222"/>
                  </a:lnTo>
                  <a:lnTo>
                    <a:pt x="635635" y="483806"/>
                  </a:lnTo>
                  <a:lnTo>
                    <a:pt x="655053" y="488289"/>
                  </a:lnTo>
                  <a:lnTo>
                    <a:pt x="673379" y="496620"/>
                  </a:lnTo>
                  <a:lnTo>
                    <a:pt x="644004" y="516597"/>
                  </a:lnTo>
                  <a:lnTo>
                    <a:pt x="617486" y="540016"/>
                  </a:lnTo>
                  <a:lnTo>
                    <a:pt x="594106" y="566585"/>
                  </a:lnTo>
                  <a:lnTo>
                    <a:pt x="574167" y="595985"/>
                  </a:lnTo>
                  <a:lnTo>
                    <a:pt x="562622" y="594842"/>
                  </a:lnTo>
                  <a:lnTo>
                    <a:pt x="551040" y="594004"/>
                  </a:lnTo>
                  <a:lnTo>
                    <a:pt x="539445" y="593509"/>
                  </a:lnTo>
                  <a:lnTo>
                    <a:pt x="527824" y="593318"/>
                  </a:lnTo>
                  <a:lnTo>
                    <a:pt x="472427" y="596315"/>
                  </a:lnTo>
                  <a:lnTo>
                    <a:pt x="419709" y="605129"/>
                  </a:lnTo>
                  <a:lnTo>
                    <a:pt x="370344" y="619506"/>
                  </a:lnTo>
                  <a:lnTo>
                    <a:pt x="324993" y="639165"/>
                  </a:lnTo>
                  <a:lnTo>
                    <a:pt x="284302" y="663841"/>
                  </a:lnTo>
                  <a:lnTo>
                    <a:pt x="248932" y="693293"/>
                  </a:lnTo>
                  <a:lnTo>
                    <a:pt x="219532" y="727252"/>
                  </a:lnTo>
                  <a:lnTo>
                    <a:pt x="196773" y="765454"/>
                  </a:lnTo>
                  <a:lnTo>
                    <a:pt x="181305" y="807618"/>
                  </a:lnTo>
                  <a:lnTo>
                    <a:pt x="173786" y="853516"/>
                  </a:lnTo>
                  <a:lnTo>
                    <a:pt x="179387" y="896734"/>
                  </a:lnTo>
                  <a:lnTo>
                    <a:pt x="196888" y="931252"/>
                  </a:lnTo>
                  <a:lnTo>
                    <a:pt x="222948" y="954747"/>
                  </a:lnTo>
                  <a:lnTo>
                    <a:pt x="254203" y="964920"/>
                  </a:lnTo>
                  <a:lnTo>
                    <a:pt x="301967" y="958659"/>
                  </a:lnTo>
                  <a:lnTo>
                    <a:pt x="354888" y="915860"/>
                  </a:lnTo>
                  <a:lnTo>
                    <a:pt x="371868" y="847521"/>
                  </a:lnTo>
                  <a:lnTo>
                    <a:pt x="393954" y="815035"/>
                  </a:lnTo>
                  <a:lnTo>
                    <a:pt x="427189" y="789482"/>
                  </a:lnTo>
                  <a:lnTo>
                    <a:pt x="469900" y="772769"/>
                  </a:lnTo>
                  <a:lnTo>
                    <a:pt x="520344" y="766787"/>
                  </a:lnTo>
                  <a:lnTo>
                    <a:pt x="557352" y="771842"/>
                  </a:lnTo>
                  <a:lnTo>
                    <a:pt x="599338" y="786714"/>
                  </a:lnTo>
                  <a:lnTo>
                    <a:pt x="638606" y="810869"/>
                  </a:lnTo>
                  <a:lnTo>
                    <a:pt x="667435" y="843813"/>
                  </a:lnTo>
                  <a:lnTo>
                    <a:pt x="678129" y="885050"/>
                  </a:lnTo>
                  <a:lnTo>
                    <a:pt x="663562" y="926439"/>
                  </a:lnTo>
                  <a:lnTo>
                    <a:pt x="636473" y="950988"/>
                  </a:lnTo>
                  <a:lnTo>
                    <a:pt x="601103" y="962736"/>
                  </a:lnTo>
                  <a:lnTo>
                    <a:pt x="561733" y="965695"/>
                  </a:lnTo>
                  <a:lnTo>
                    <a:pt x="454431" y="961339"/>
                  </a:lnTo>
                  <a:lnTo>
                    <a:pt x="395058" y="964234"/>
                  </a:lnTo>
                  <a:lnTo>
                    <a:pt x="344614" y="972566"/>
                  </a:lnTo>
                  <a:lnTo>
                    <a:pt x="303161" y="986332"/>
                  </a:lnTo>
                  <a:lnTo>
                    <a:pt x="247484" y="1030122"/>
                  </a:lnTo>
                  <a:lnTo>
                    <a:pt x="231698" y="1073645"/>
                  </a:lnTo>
                  <a:lnTo>
                    <a:pt x="232638" y="1096797"/>
                  </a:lnTo>
                  <a:lnTo>
                    <a:pt x="239598" y="1119276"/>
                  </a:lnTo>
                  <a:lnTo>
                    <a:pt x="247091" y="1129309"/>
                  </a:lnTo>
                  <a:lnTo>
                    <a:pt x="257492" y="1135481"/>
                  </a:lnTo>
                  <a:lnTo>
                    <a:pt x="269455" y="1137297"/>
                  </a:lnTo>
                  <a:lnTo>
                    <a:pt x="281609" y="1134287"/>
                  </a:lnTo>
                  <a:lnTo>
                    <a:pt x="296608" y="1092263"/>
                  </a:lnTo>
                  <a:lnTo>
                    <a:pt x="294703" y="1085608"/>
                  </a:lnTo>
                  <a:lnTo>
                    <a:pt x="294589" y="1078788"/>
                  </a:lnTo>
                  <a:lnTo>
                    <a:pt x="331317" y="1043508"/>
                  </a:lnTo>
                  <a:lnTo>
                    <a:pt x="370382" y="1031951"/>
                  </a:lnTo>
                  <a:lnTo>
                    <a:pt x="431088" y="1025258"/>
                  </a:lnTo>
                  <a:lnTo>
                    <a:pt x="518096" y="1027176"/>
                  </a:lnTo>
                  <a:lnTo>
                    <a:pt x="575919" y="1027531"/>
                  </a:lnTo>
                  <a:lnTo>
                    <a:pt x="625716" y="1019581"/>
                  </a:lnTo>
                  <a:lnTo>
                    <a:pt x="667359" y="1003388"/>
                  </a:lnTo>
                  <a:lnTo>
                    <a:pt x="700747" y="979004"/>
                  </a:lnTo>
                  <a:lnTo>
                    <a:pt x="730681" y="935558"/>
                  </a:lnTo>
                  <a:lnTo>
                    <a:pt x="740918" y="885050"/>
                  </a:lnTo>
                  <a:lnTo>
                    <a:pt x="741045" y="883678"/>
                  </a:lnTo>
                  <a:lnTo>
                    <a:pt x="738352" y="860767"/>
                  </a:lnTo>
                  <a:lnTo>
                    <a:pt x="729792" y="830694"/>
                  </a:lnTo>
                  <a:lnTo>
                    <a:pt x="713117" y="797217"/>
                  </a:lnTo>
                  <a:lnTo>
                    <a:pt x="688301" y="766787"/>
                  </a:lnTo>
                  <a:lnTo>
                    <a:pt x="686092" y="764057"/>
                  </a:lnTo>
                  <a:lnTo>
                    <a:pt x="646442" y="734961"/>
                  </a:lnTo>
                  <a:lnTo>
                    <a:pt x="591934" y="713663"/>
                  </a:lnTo>
                  <a:lnTo>
                    <a:pt x="520319" y="703910"/>
                  </a:lnTo>
                  <a:lnTo>
                    <a:pt x="464070" y="709688"/>
                  </a:lnTo>
                  <a:lnTo>
                    <a:pt x="413677" y="726071"/>
                  </a:lnTo>
                  <a:lnTo>
                    <a:pt x="370636" y="751586"/>
                  </a:lnTo>
                  <a:lnTo>
                    <a:pt x="336461" y="784796"/>
                  </a:lnTo>
                  <a:lnTo>
                    <a:pt x="312661" y="824230"/>
                  </a:lnTo>
                  <a:lnTo>
                    <a:pt x="300748" y="868464"/>
                  </a:lnTo>
                  <a:lnTo>
                    <a:pt x="299974" y="868464"/>
                  </a:lnTo>
                  <a:lnTo>
                    <a:pt x="283819" y="896912"/>
                  </a:lnTo>
                  <a:lnTo>
                    <a:pt x="263004" y="902906"/>
                  </a:lnTo>
                  <a:lnTo>
                    <a:pt x="244894" y="888009"/>
                  </a:lnTo>
                  <a:lnTo>
                    <a:pt x="236905" y="853795"/>
                  </a:lnTo>
                  <a:lnTo>
                    <a:pt x="243573" y="815327"/>
                  </a:lnTo>
                  <a:lnTo>
                    <a:pt x="261264" y="778929"/>
                  </a:lnTo>
                  <a:lnTo>
                    <a:pt x="288696" y="745515"/>
                  </a:lnTo>
                  <a:lnTo>
                    <a:pt x="324624" y="716064"/>
                  </a:lnTo>
                  <a:lnTo>
                    <a:pt x="367766" y="691502"/>
                  </a:lnTo>
                  <a:lnTo>
                    <a:pt x="416864" y="672795"/>
                  </a:lnTo>
                  <a:lnTo>
                    <a:pt x="470662" y="660869"/>
                  </a:lnTo>
                  <a:lnTo>
                    <a:pt x="527875" y="656678"/>
                  </a:lnTo>
                  <a:lnTo>
                    <a:pt x="578942" y="660679"/>
                  </a:lnTo>
                  <a:lnTo>
                    <a:pt x="627519" y="672071"/>
                  </a:lnTo>
                  <a:lnTo>
                    <a:pt x="672655" y="689978"/>
                  </a:lnTo>
                  <a:lnTo>
                    <a:pt x="713422" y="713536"/>
                  </a:lnTo>
                  <a:lnTo>
                    <a:pt x="748880" y="741870"/>
                  </a:lnTo>
                  <a:lnTo>
                    <a:pt x="778090" y="774090"/>
                  </a:lnTo>
                  <a:lnTo>
                    <a:pt x="800112" y="809332"/>
                  </a:lnTo>
                  <a:lnTo>
                    <a:pt x="814006" y="846696"/>
                  </a:lnTo>
                  <a:lnTo>
                    <a:pt x="818857" y="885329"/>
                  </a:lnTo>
                  <a:lnTo>
                    <a:pt x="817575" y="904989"/>
                  </a:lnTo>
                  <a:lnTo>
                    <a:pt x="811428" y="936269"/>
                  </a:lnTo>
                  <a:lnTo>
                    <a:pt x="796937" y="965733"/>
                  </a:lnTo>
                  <a:lnTo>
                    <a:pt x="770597" y="979944"/>
                  </a:lnTo>
                  <a:lnTo>
                    <a:pt x="758405" y="982814"/>
                  </a:lnTo>
                  <a:lnTo>
                    <a:pt x="748614" y="989888"/>
                  </a:lnTo>
                  <a:lnTo>
                    <a:pt x="742175" y="1000125"/>
                  </a:lnTo>
                  <a:lnTo>
                    <a:pt x="740092" y="1012482"/>
                  </a:lnTo>
                  <a:lnTo>
                    <a:pt x="742950" y="1024674"/>
                  </a:lnTo>
                  <a:lnTo>
                    <a:pt x="750011" y="1034491"/>
                  </a:lnTo>
                  <a:lnTo>
                    <a:pt x="760222" y="1040930"/>
                  </a:lnTo>
                  <a:lnTo>
                    <a:pt x="772579" y="1043025"/>
                  </a:lnTo>
                  <a:lnTo>
                    <a:pt x="774623" y="1043025"/>
                  </a:lnTo>
                  <a:lnTo>
                    <a:pt x="817854" y="1027214"/>
                  </a:lnTo>
                  <a:lnTo>
                    <a:pt x="848410" y="992809"/>
                  </a:lnTo>
                  <a:lnTo>
                    <a:pt x="868045" y="949655"/>
                  </a:lnTo>
                  <a:lnTo>
                    <a:pt x="878535" y="907605"/>
                  </a:lnTo>
                  <a:lnTo>
                    <a:pt x="881608" y="876528"/>
                  </a:lnTo>
                  <a:lnTo>
                    <a:pt x="877608" y="847090"/>
                  </a:lnTo>
                  <a:lnTo>
                    <a:pt x="870407" y="818362"/>
                  </a:lnTo>
                  <a:lnTo>
                    <a:pt x="860082" y="790600"/>
                  </a:lnTo>
                  <a:lnTo>
                    <a:pt x="846683" y="764070"/>
                  </a:lnTo>
                  <a:lnTo>
                    <a:pt x="850226" y="763397"/>
                  </a:lnTo>
                  <a:lnTo>
                    <a:pt x="867422" y="765454"/>
                  </a:lnTo>
                  <a:lnTo>
                    <a:pt x="867613" y="763219"/>
                  </a:lnTo>
                  <a:lnTo>
                    <a:pt x="868768" y="749655"/>
                  </a:lnTo>
                  <a:lnTo>
                    <a:pt x="871410" y="734047"/>
                  </a:lnTo>
                  <a:lnTo>
                    <a:pt x="875296" y="718693"/>
                  </a:lnTo>
                  <a:lnTo>
                    <a:pt x="877887" y="711123"/>
                  </a:lnTo>
                  <a:lnTo>
                    <a:pt x="880427" y="703694"/>
                  </a:lnTo>
                  <a:lnTo>
                    <a:pt x="874750" y="702259"/>
                  </a:lnTo>
                  <a:lnTo>
                    <a:pt x="868908" y="701243"/>
                  </a:lnTo>
                  <a:lnTo>
                    <a:pt x="863079" y="700697"/>
                  </a:lnTo>
                  <a:lnTo>
                    <a:pt x="848855" y="700430"/>
                  </a:lnTo>
                  <a:lnTo>
                    <a:pt x="834821" y="702106"/>
                  </a:lnTo>
                  <a:lnTo>
                    <a:pt x="821131" y="705675"/>
                  </a:lnTo>
                  <a:lnTo>
                    <a:pt x="807974" y="711123"/>
                  </a:lnTo>
                  <a:lnTo>
                    <a:pt x="796620" y="699249"/>
                  </a:lnTo>
                  <a:lnTo>
                    <a:pt x="784694" y="687959"/>
                  </a:lnTo>
                  <a:lnTo>
                    <a:pt x="772210" y="677278"/>
                  </a:lnTo>
                  <a:lnTo>
                    <a:pt x="759167" y="667219"/>
                  </a:lnTo>
                  <a:lnTo>
                    <a:pt x="775589" y="656678"/>
                  </a:lnTo>
                  <a:lnTo>
                    <a:pt x="794131" y="644779"/>
                  </a:lnTo>
                  <a:lnTo>
                    <a:pt x="833221" y="633933"/>
                  </a:lnTo>
                  <a:lnTo>
                    <a:pt x="873950" y="634923"/>
                  </a:lnTo>
                  <a:lnTo>
                    <a:pt x="913295" y="648182"/>
                  </a:lnTo>
                  <a:lnTo>
                    <a:pt x="924763" y="635723"/>
                  </a:lnTo>
                  <a:lnTo>
                    <a:pt x="926744" y="633907"/>
                  </a:lnTo>
                  <a:lnTo>
                    <a:pt x="937221" y="624306"/>
                  </a:lnTo>
                  <a:lnTo>
                    <a:pt x="950607" y="613994"/>
                  </a:lnTo>
                  <a:lnTo>
                    <a:pt x="964857" y="604837"/>
                  </a:lnTo>
                  <a:lnTo>
                    <a:pt x="959116" y="601256"/>
                  </a:lnTo>
                  <a:lnTo>
                    <a:pt x="889076" y="574255"/>
                  </a:lnTo>
                  <a:lnTo>
                    <a:pt x="836523" y="570598"/>
                  </a:lnTo>
                  <a:lnTo>
                    <a:pt x="786422" y="579882"/>
                  </a:lnTo>
                  <a:lnTo>
                    <a:pt x="741464" y="601281"/>
                  </a:lnTo>
                  <a:lnTo>
                    <a:pt x="704367" y="633933"/>
                  </a:lnTo>
                  <a:lnTo>
                    <a:pt x="688924" y="626757"/>
                  </a:lnTo>
                  <a:lnTo>
                    <a:pt x="673201" y="620280"/>
                  </a:lnTo>
                  <a:lnTo>
                    <a:pt x="657199" y="614502"/>
                  </a:lnTo>
                  <a:lnTo>
                    <a:pt x="640943" y="609434"/>
                  </a:lnTo>
                  <a:lnTo>
                    <a:pt x="652132" y="595985"/>
                  </a:lnTo>
                  <a:lnTo>
                    <a:pt x="697547" y="555663"/>
                  </a:lnTo>
                  <a:lnTo>
                    <a:pt x="774077" y="523036"/>
                  </a:lnTo>
                  <a:lnTo>
                    <a:pt x="824039" y="515073"/>
                  </a:lnTo>
                  <a:lnTo>
                    <a:pt x="874445" y="515988"/>
                  </a:lnTo>
                  <a:lnTo>
                    <a:pt x="924064" y="525767"/>
                  </a:lnTo>
                  <a:lnTo>
                    <a:pt x="971715" y="544372"/>
                  </a:lnTo>
                  <a:lnTo>
                    <a:pt x="1016292" y="570598"/>
                  </a:lnTo>
                  <a:lnTo>
                    <a:pt x="1030058" y="580936"/>
                  </a:lnTo>
                  <a:lnTo>
                    <a:pt x="1054493" y="578053"/>
                  </a:lnTo>
                  <a:lnTo>
                    <a:pt x="1078979" y="578332"/>
                  </a:lnTo>
                  <a:lnTo>
                    <a:pt x="1103236" y="581748"/>
                  </a:lnTo>
                  <a:lnTo>
                    <a:pt x="1126947" y="588264"/>
                  </a:lnTo>
                  <a:close/>
                </a:path>
                <a:path w="1388109" h="1196975">
                  <a:moveTo>
                    <a:pt x="1198295" y="774903"/>
                  </a:moveTo>
                  <a:lnTo>
                    <a:pt x="1191463" y="732536"/>
                  </a:lnTo>
                  <a:lnTo>
                    <a:pt x="1172438" y="695744"/>
                  </a:lnTo>
                  <a:lnTo>
                    <a:pt x="1143431" y="666724"/>
                  </a:lnTo>
                  <a:lnTo>
                    <a:pt x="1106639" y="647700"/>
                  </a:lnTo>
                  <a:lnTo>
                    <a:pt x="1064272" y="640867"/>
                  </a:lnTo>
                  <a:lnTo>
                    <a:pt x="1021943" y="647700"/>
                  </a:lnTo>
                  <a:lnTo>
                    <a:pt x="985151" y="666724"/>
                  </a:lnTo>
                  <a:lnTo>
                    <a:pt x="956132" y="695744"/>
                  </a:lnTo>
                  <a:lnTo>
                    <a:pt x="937094" y="732536"/>
                  </a:lnTo>
                  <a:lnTo>
                    <a:pt x="930249" y="774903"/>
                  </a:lnTo>
                  <a:lnTo>
                    <a:pt x="937094" y="817270"/>
                  </a:lnTo>
                  <a:lnTo>
                    <a:pt x="956132" y="854062"/>
                  </a:lnTo>
                  <a:lnTo>
                    <a:pt x="985151" y="883081"/>
                  </a:lnTo>
                  <a:lnTo>
                    <a:pt x="1021943" y="902106"/>
                  </a:lnTo>
                  <a:lnTo>
                    <a:pt x="1064272" y="908939"/>
                  </a:lnTo>
                  <a:lnTo>
                    <a:pt x="1106639" y="902106"/>
                  </a:lnTo>
                  <a:lnTo>
                    <a:pt x="1143431" y="883081"/>
                  </a:lnTo>
                  <a:lnTo>
                    <a:pt x="1172438" y="854062"/>
                  </a:lnTo>
                  <a:lnTo>
                    <a:pt x="1191463" y="817270"/>
                  </a:lnTo>
                  <a:lnTo>
                    <a:pt x="1198295" y="774903"/>
                  </a:lnTo>
                  <a:close/>
                </a:path>
                <a:path w="1388109" h="1196975">
                  <a:moveTo>
                    <a:pt x="1387513" y="857504"/>
                  </a:moveTo>
                  <a:lnTo>
                    <a:pt x="1381302" y="818286"/>
                  </a:lnTo>
                  <a:lnTo>
                    <a:pt x="1363192" y="780669"/>
                  </a:lnTo>
                  <a:lnTo>
                    <a:pt x="1334008" y="744969"/>
                  </a:lnTo>
                  <a:lnTo>
                    <a:pt x="1294536" y="711542"/>
                  </a:lnTo>
                  <a:lnTo>
                    <a:pt x="1245603" y="680681"/>
                  </a:lnTo>
                  <a:lnTo>
                    <a:pt x="1245603" y="697712"/>
                  </a:lnTo>
                  <a:lnTo>
                    <a:pt x="1254125" y="747052"/>
                  </a:lnTo>
                  <a:lnTo>
                    <a:pt x="1255737" y="792226"/>
                  </a:lnTo>
                  <a:lnTo>
                    <a:pt x="1250899" y="833399"/>
                  </a:lnTo>
                  <a:lnTo>
                    <a:pt x="1240078" y="870750"/>
                  </a:lnTo>
                  <a:lnTo>
                    <a:pt x="1202309" y="934694"/>
                  </a:lnTo>
                  <a:lnTo>
                    <a:pt x="1146111" y="985456"/>
                  </a:lnTo>
                  <a:lnTo>
                    <a:pt x="1112253" y="1006335"/>
                  </a:lnTo>
                  <a:lnTo>
                    <a:pt x="1075156" y="1024445"/>
                  </a:lnTo>
                  <a:lnTo>
                    <a:pt x="1035291" y="1039964"/>
                  </a:lnTo>
                  <a:lnTo>
                    <a:pt x="993114" y="1053058"/>
                  </a:lnTo>
                  <a:lnTo>
                    <a:pt x="949083" y="1063904"/>
                  </a:lnTo>
                  <a:lnTo>
                    <a:pt x="903668" y="1072692"/>
                  </a:lnTo>
                  <a:lnTo>
                    <a:pt x="857313" y="1079576"/>
                  </a:lnTo>
                  <a:lnTo>
                    <a:pt x="763651" y="1088364"/>
                  </a:lnTo>
                  <a:lnTo>
                    <a:pt x="671779" y="1091679"/>
                  </a:lnTo>
                  <a:lnTo>
                    <a:pt x="545350" y="1089444"/>
                  </a:lnTo>
                  <a:lnTo>
                    <a:pt x="362648" y="1074585"/>
                  </a:lnTo>
                  <a:lnTo>
                    <a:pt x="366890" y="1094816"/>
                  </a:lnTo>
                  <a:lnTo>
                    <a:pt x="366128" y="1115187"/>
                  </a:lnTo>
                  <a:lnTo>
                    <a:pt x="360514" y="1134770"/>
                  </a:lnTo>
                  <a:lnTo>
                    <a:pt x="350189" y="1152677"/>
                  </a:lnTo>
                  <a:lnTo>
                    <a:pt x="398437" y="1164501"/>
                  </a:lnTo>
                  <a:lnTo>
                    <a:pt x="447040" y="1174483"/>
                  </a:lnTo>
                  <a:lnTo>
                    <a:pt x="495960" y="1182611"/>
                  </a:lnTo>
                  <a:lnTo>
                    <a:pt x="545147" y="1188897"/>
                  </a:lnTo>
                  <a:lnTo>
                    <a:pt x="594550" y="1193304"/>
                  </a:lnTo>
                  <a:lnTo>
                    <a:pt x="644105" y="1195857"/>
                  </a:lnTo>
                  <a:lnTo>
                    <a:pt x="693762" y="1196530"/>
                  </a:lnTo>
                  <a:lnTo>
                    <a:pt x="756831" y="1195171"/>
                  </a:lnTo>
                  <a:lnTo>
                    <a:pt x="818324" y="1191183"/>
                  </a:lnTo>
                  <a:lnTo>
                    <a:pt x="877989" y="1184681"/>
                  </a:lnTo>
                  <a:lnTo>
                    <a:pt x="935609" y="1175778"/>
                  </a:lnTo>
                  <a:lnTo>
                    <a:pt x="990904" y="1164602"/>
                  </a:lnTo>
                  <a:lnTo>
                    <a:pt x="1043660" y="1151255"/>
                  </a:lnTo>
                  <a:lnTo>
                    <a:pt x="1093609" y="1135862"/>
                  </a:lnTo>
                  <a:lnTo>
                    <a:pt x="1140498" y="1118552"/>
                  </a:lnTo>
                  <a:lnTo>
                    <a:pt x="1184097" y="1099426"/>
                  </a:lnTo>
                  <a:lnTo>
                    <a:pt x="1224165" y="1078611"/>
                  </a:lnTo>
                  <a:lnTo>
                    <a:pt x="1260436" y="1056233"/>
                  </a:lnTo>
                  <a:lnTo>
                    <a:pt x="1292669" y="1032383"/>
                  </a:lnTo>
                  <a:lnTo>
                    <a:pt x="1344041" y="980808"/>
                  </a:lnTo>
                  <a:lnTo>
                    <a:pt x="1376311" y="924826"/>
                  </a:lnTo>
                  <a:lnTo>
                    <a:pt x="1384668" y="895477"/>
                  </a:lnTo>
                  <a:lnTo>
                    <a:pt x="1387513" y="857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0613311" y="4309048"/>
            <a:ext cx="109220" cy="287020"/>
          </a:xfrm>
          <a:custGeom>
            <a:avLst/>
            <a:gdLst/>
            <a:ahLst/>
            <a:cxnLst/>
            <a:rect l="l" t="t" r="r" b="b"/>
            <a:pathLst>
              <a:path w="109220" h="287020">
                <a:moveTo>
                  <a:pt x="55466" y="0"/>
                </a:moveTo>
                <a:lnTo>
                  <a:pt x="43561" y="2101"/>
                </a:lnTo>
                <a:lnTo>
                  <a:pt x="33011" y="8830"/>
                </a:lnTo>
                <a:lnTo>
                  <a:pt x="32743" y="9145"/>
                </a:lnTo>
                <a:lnTo>
                  <a:pt x="32230" y="9618"/>
                </a:lnTo>
                <a:lnTo>
                  <a:pt x="8057" y="46128"/>
                </a:lnTo>
                <a:lnTo>
                  <a:pt x="0" y="87635"/>
                </a:lnTo>
                <a:lnTo>
                  <a:pt x="8057" y="129141"/>
                </a:lnTo>
                <a:lnTo>
                  <a:pt x="42640" y="181288"/>
                </a:lnTo>
                <a:lnTo>
                  <a:pt x="46123" y="199091"/>
                </a:lnTo>
                <a:lnTo>
                  <a:pt x="42677" y="216909"/>
                </a:lnTo>
                <a:lnTo>
                  <a:pt x="32301" y="232590"/>
                </a:lnTo>
                <a:lnTo>
                  <a:pt x="25302" y="243089"/>
                </a:lnTo>
                <a:lnTo>
                  <a:pt x="22991" y="254942"/>
                </a:lnTo>
                <a:lnTo>
                  <a:pt x="25297" y="266796"/>
                </a:lnTo>
                <a:lnTo>
                  <a:pt x="32223" y="277216"/>
                </a:lnTo>
                <a:lnTo>
                  <a:pt x="42655" y="284135"/>
                </a:lnTo>
                <a:lnTo>
                  <a:pt x="54522" y="286441"/>
                </a:lnTo>
                <a:lnTo>
                  <a:pt x="66389" y="284135"/>
                </a:lnTo>
                <a:lnTo>
                  <a:pt x="76821" y="277216"/>
                </a:lnTo>
                <a:lnTo>
                  <a:pt x="101061" y="240727"/>
                </a:lnTo>
                <a:lnTo>
                  <a:pt x="109142" y="199190"/>
                </a:lnTo>
                <a:lnTo>
                  <a:pt x="101064" y="157638"/>
                </a:lnTo>
                <a:lnTo>
                  <a:pt x="66435" y="105468"/>
                </a:lnTo>
                <a:lnTo>
                  <a:pt x="62973" y="87674"/>
                </a:lnTo>
                <a:lnTo>
                  <a:pt x="66435" y="69880"/>
                </a:lnTo>
                <a:lnTo>
                  <a:pt x="76821" y="54244"/>
                </a:lnTo>
                <a:lnTo>
                  <a:pt x="83929" y="43912"/>
                </a:lnTo>
                <a:lnTo>
                  <a:pt x="86444" y="32079"/>
                </a:lnTo>
                <a:lnTo>
                  <a:pt x="84343" y="20173"/>
                </a:lnTo>
                <a:lnTo>
                  <a:pt x="77602" y="9618"/>
                </a:lnTo>
                <a:lnTo>
                  <a:pt x="67291" y="2510"/>
                </a:lnTo>
                <a:lnTo>
                  <a:pt x="55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3520" y="58991"/>
            <a:ext cx="394335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Tipos</a:t>
            </a:r>
            <a:r>
              <a:rPr sz="2000" spc="-20" dirty="0"/>
              <a:t> </a:t>
            </a:r>
            <a:r>
              <a:rPr sz="2000" dirty="0"/>
              <a:t>de</a:t>
            </a:r>
            <a:r>
              <a:rPr sz="2000" spc="-45" dirty="0"/>
              <a:t> </a:t>
            </a:r>
            <a:r>
              <a:rPr sz="2000" spc="-5" dirty="0"/>
              <a:t>Consumidores</a:t>
            </a:r>
            <a:endParaRPr sz="2000"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6839" y="949960"/>
            <a:ext cx="2860040" cy="1717039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174625" marR="114300" indent="-55880">
              <a:lnSpc>
                <a:spcPts val="198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Generar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 flujo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ingresos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cubra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costos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eficientes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1359" y="949960"/>
            <a:ext cx="2860040" cy="1717039"/>
          </a:xfrm>
          <a:prstGeom prst="rect">
            <a:avLst/>
          </a:prstGeom>
          <a:solidFill>
            <a:srgbClr val="69B75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295910" marR="102870" indent="-182880">
              <a:lnSpc>
                <a:spcPts val="198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Reproducir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resultados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competitivo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8419" y="949960"/>
            <a:ext cx="2860040" cy="1717039"/>
          </a:xfrm>
          <a:prstGeom prst="rect">
            <a:avLst/>
          </a:prstGeom>
          <a:solidFill>
            <a:srgbClr val="5CB37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884555" marR="80645" indent="-797560">
              <a:lnSpc>
                <a:spcPts val="198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Asegurar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operación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segura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confiables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839" y="2951479"/>
            <a:ext cx="2860040" cy="1717039"/>
          </a:xfrm>
          <a:prstGeom prst="rect">
            <a:avLst/>
          </a:prstGeom>
          <a:solidFill>
            <a:srgbClr val="5EAE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distorcionar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las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decisiones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inversión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1359" y="2951479"/>
            <a:ext cx="2860040" cy="1717039"/>
          </a:xfrm>
          <a:prstGeom prst="rect">
            <a:avLst/>
          </a:prstGeom>
          <a:solidFill>
            <a:srgbClr val="5F8BA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0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eficiente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ts val="207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estructura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8419" y="2951479"/>
            <a:ext cx="2860040" cy="1717039"/>
          </a:xfrm>
          <a:prstGeom prst="rect">
            <a:avLst/>
          </a:prstGeom>
          <a:solidFill>
            <a:srgbClr val="6167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234950" marR="225425" algn="ctr">
              <a:lnSpc>
                <a:spcPts val="198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Incentivar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reducción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costos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desarrollo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servicios.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1359" y="4953000"/>
            <a:ext cx="2860040" cy="1717039"/>
          </a:xfrm>
          <a:custGeom>
            <a:avLst/>
            <a:gdLst/>
            <a:ahLst/>
            <a:cxnLst/>
            <a:rect l="l" t="t" r="r" b="b"/>
            <a:pathLst>
              <a:path w="2860040" h="1717040">
                <a:moveTo>
                  <a:pt x="0" y="1717039"/>
                </a:moveTo>
                <a:lnTo>
                  <a:pt x="2860040" y="1717039"/>
                </a:lnTo>
                <a:lnTo>
                  <a:pt x="2860040" y="0"/>
                </a:lnTo>
                <a:lnTo>
                  <a:pt x="0" y="0"/>
                </a:lnTo>
                <a:lnTo>
                  <a:pt x="0" y="171703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31359" y="4953000"/>
            <a:ext cx="2860040" cy="167640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302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260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Tarifa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como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Valor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Mínimo</a:t>
            </a:r>
            <a:endParaRPr sz="1800">
              <a:latin typeface="Calibri"/>
              <a:cs typeface="Calibri"/>
            </a:endParaRPr>
          </a:p>
          <a:p>
            <a:pPr marL="242570" marR="104140" indent="-172720">
              <a:lnSpc>
                <a:spcPct val="91000"/>
              </a:lnSpc>
              <a:spcBef>
                <a:spcPts val="790"/>
              </a:spcBef>
              <a:buChar char="•"/>
              <a:tabLst>
                <a:tab pos="24257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Concesionario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puede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cobrar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por debajo del mínimo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autorizado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debiendo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informar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cuadro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tarifario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clientes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OSINERGMIN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ítulo 10"/>
          <p:cNvSpPr/>
          <p:nvPr>
            <p:ph type="title"/>
          </p:nvPr>
        </p:nvSpPr>
        <p:spPr>
          <a:xfrm>
            <a:off x="223520" y="56578"/>
            <a:ext cx="11744959" cy="492125"/>
          </a:xfrm>
        </p:spPr>
        <p:txBody>
          <a:bodyPr/>
          <a:p>
            <a:r>
              <a:rPr lang="en-US" altLang="es-ES"/>
              <a:t>OBJETIVOS DE LA REGULACION</a:t>
            </a:r>
            <a:endParaRPr lang="en-US" alt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7979" y="1943100"/>
            <a:ext cx="10924540" cy="34531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58991"/>
            <a:ext cx="4052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Precio</a:t>
            </a:r>
            <a:r>
              <a:rPr spc="-25" dirty="0"/>
              <a:t> </a:t>
            </a:r>
            <a:r>
              <a:rPr spc="-5" dirty="0"/>
              <a:t>Final</a:t>
            </a:r>
            <a:r>
              <a:rPr spc="-15" dirty="0"/>
              <a:t> </a:t>
            </a:r>
            <a:r>
              <a:rPr spc="-5" dirty="0"/>
              <a:t>Gas</a:t>
            </a:r>
            <a:r>
              <a:rPr spc="-20" dirty="0"/>
              <a:t> </a:t>
            </a:r>
            <a:r>
              <a:rPr spc="-5" dirty="0"/>
              <a:t>Natural</a:t>
            </a: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0"/>
            <a:ext cx="12190730" cy="693420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12190730" y="0"/>
                </a:moveTo>
                <a:lnTo>
                  <a:pt x="0" y="0"/>
                </a:lnTo>
                <a:lnTo>
                  <a:pt x="0" y="6856726"/>
                </a:lnTo>
                <a:lnTo>
                  <a:pt x="12190730" y="6856726"/>
                </a:lnTo>
                <a:lnTo>
                  <a:pt x="12190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171700" y="406400"/>
            <a:ext cx="7432040" cy="6225540"/>
            <a:chOff x="2171700" y="406400"/>
            <a:chExt cx="7432040" cy="62255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71700" y="406400"/>
              <a:ext cx="7432040" cy="62255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2000" y="1170940"/>
              <a:ext cx="1808733" cy="208559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58484" y="1925637"/>
            <a:ext cx="67945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Geología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6600" y="2230120"/>
            <a:ext cx="2085594" cy="20855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54443" y="3037840"/>
            <a:ext cx="725170" cy="4286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6040">
              <a:lnSpc>
                <a:spcPts val="1540"/>
              </a:lnSpc>
              <a:spcBef>
                <a:spcPts val="26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Gestión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6600" y="3266440"/>
            <a:ext cx="1808733" cy="20855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39230" y="4318634"/>
            <a:ext cx="86995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Geopolítica</a:t>
            </a:r>
            <a:endParaRPr sz="1200" b="1" spc="-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0820" y="3268979"/>
            <a:ext cx="1806194" cy="20855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18355" y="4342130"/>
            <a:ext cx="124015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Legislación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1420" y="2230120"/>
            <a:ext cx="2085594" cy="208559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856735" y="3134931"/>
            <a:ext cx="11658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Socioambiental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820" y="1193800"/>
            <a:ext cx="1806194" cy="208559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59959" y="1851659"/>
            <a:ext cx="826769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161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Fiscal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económica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07260" y="6012179"/>
            <a:ext cx="7442454" cy="84353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345684" y="6059487"/>
            <a:ext cx="11696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0" dirty="0">
                <a:solidFill>
                  <a:srgbClr val="2580AA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2800" spc="-125" dirty="0">
                <a:solidFill>
                  <a:srgbClr val="2580AA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2800" spc="-175" dirty="0">
                <a:solidFill>
                  <a:srgbClr val="2580AA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2800" spc="40" dirty="0">
                <a:solidFill>
                  <a:srgbClr val="2580AA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2800" spc="55" dirty="0">
                <a:solidFill>
                  <a:srgbClr val="2580AA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2800" spc="10" dirty="0">
                <a:solidFill>
                  <a:srgbClr val="2580AA"/>
                </a:solidFill>
                <a:latin typeface="Trebuchet MS" panose="020B0603020202020204"/>
                <a:cs typeface="Trebuchet MS" panose="020B0603020202020204"/>
              </a:rPr>
              <a:t>os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8213" y="1497511"/>
            <a:ext cx="11468493" cy="47635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58991"/>
            <a:ext cx="4052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Precio</a:t>
            </a:r>
            <a:r>
              <a:rPr spc="-25" dirty="0"/>
              <a:t> </a:t>
            </a:r>
            <a:r>
              <a:rPr spc="-5" dirty="0"/>
              <a:t>Final</a:t>
            </a:r>
            <a:r>
              <a:rPr spc="-15" dirty="0"/>
              <a:t> </a:t>
            </a:r>
            <a:r>
              <a:rPr spc="-5" dirty="0"/>
              <a:t>Gas</a:t>
            </a:r>
            <a:r>
              <a:rPr spc="-20" dirty="0"/>
              <a:t> </a:t>
            </a:r>
            <a:r>
              <a:rPr spc="-5" dirty="0"/>
              <a:t>Natural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177526" y="6660197"/>
            <a:ext cx="831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Fuente: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Cálidda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82245" y="1308100"/>
            <a:ext cx="10024614" cy="510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91059"/>
            <a:ext cx="3382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Masificación</a:t>
            </a:r>
            <a:r>
              <a:rPr spc="-55" dirty="0"/>
              <a:t> </a:t>
            </a:r>
            <a:r>
              <a:rPr dirty="0"/>
              <a:t>del</a:t>
            </a:r>
            <a:r>
              <a:rPr spc="-45" dirty="0"/>
              <a:t> </a:t>
            </a:r>
            <a:r>
              <a:rPr spc="-5" dirty="0"/>
              <a:t>GN</a:t>
            </a:r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91059"/>
            <a:ext cx="4101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Retos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Masificación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94434"/>
            <a:ext cx="683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1.</a:t>
            </a:r>
            <a:r>
              <a:rPr sz="2400" b="1" spc="2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Mayor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infraestructura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transporte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distribución.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76879" y="2042160"/>
            <a:ext cx="6238240" cy="45237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77526" y="6660197"/>
            <a:ext cx="831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Fuente: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Cálidda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91059"/>
            <a:ext cx="4101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Retos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Masificación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51915"/>
            <a:ext cx="3483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2.</a:t>
            </a:r>
            <a:r>
              <a:rPr sz="2000" b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Tarifas</a:t>
            </a:r>
            <a:r>
              <a:rPr sz="2000" b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únicas</a:t>
            </a:r>
            <a:r>
              <a:rPr sz="20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 nivel nacional.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87314" y="2164213"/>
            <a:ext cx="6056112" cy="40753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77526" y="6660197"/>
            <a:ext cx="831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Fuente: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Cálidda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20" y="91059"/>
            <a:ext cx="4101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Retos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Masificación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51915"/>
            <a:ext cx="4634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38235"/>
                </a:solidFill>
                <a:latin typeface="Calibri"/>
                <a:cs typeface="Calibri"/>
              </a:rPr>
              <a:t>3.</a:t>
            </a:r>
            <a:r>
              <a:rPr sz="2000" b="1" spc="-5" dirty="0">
                <a:solidFill>
                  <a:srgbClr val="538235"/>
                </a:solidFill>
                <a:latin typeface="Calibri"/>
                <a:cs typeface="Calibri"/>
              </a:rPr>
              <a:t> Masificar</a:t>
            </a:r>
            <a:r>
              <a:rPr sz="2000" b="1" spc="-1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38235"/>
                </a:solidFill>
                <a:latin typeface="Calibri"/>
                <a:cs typeface="Calibri"/>
              </a:rPr>
              <a:t>el</a:t>
            </a:r>
            <a:r>
              <a:rPr sz="2000" b="1" spc="-1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38235"/>
                </a:solidFill>
                <a:latin typeface="Calibri"/>
                <a:cs typeface="Calibri"/>
              </a:rPr>
              <a:t>uso</a:t>
            </a:r>
            <a:r>
              <a:rPr sz="2000" b="1" spc="-5" dirty="0">
                <a:solidFill>
                  <a:srgbClr val="538235"/>
                </a:solidFill>
                <a:latin typeface="Calibri"/>
                <a:cs typeface="Calibri"/>
              </a:rPr>
              <a:t> del</a:t>
            </a:r>
            <a:r>
              <a:rPr sz="2000" b="1" spc="1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38235"/>
                </a:solidFill>
                <a:latin typeface="Calibri"/>
                <a:cs typeface="Calibri"/>
              </a:rPr>
              <a:t>gas</a:t>
            </a:r>
            <a:r>
              <a:rPr sz="2000" b="1" spc="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38235"/>
                </a:solidFill>
                <a:latin typeface="Calibri"/>
                <a:cs typeface="Calibri"/>
              </a:rPr>
              <a:t>natural</a:t>
            </a:r>
            <a:r>
              <a:rPr sz="2000" b="1" spc="-3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38235"/>
                </a:solidFill>
                <a:latin typeface="Calibri"/>
                <a:cs typeface="Calibri"/>
              </a:rPr>
              <a:t>vehicular.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0339" y="1729739"/>
            <a:ext cx="11986260" cy="49174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77526" y="6660197"/>
            <a:ext cx="831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Fuente: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Cálidda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7848" y="969719"/>
            <a:ext cx="10426431" cy="53681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58991"/>
            <a:ext cx="4732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Exportación</a:t>
            </a:r>
            <a:r>
              <a:rPr spc="-10" dirty="0"/>
              <a:t> </a:t>
            </a:r>
            <a:r>
              <a:rPr dirty="0"/>
              <a:t>del</a:t>
            </a:r>
            <a:r>
              <a:rPr spc="-5" dirty="0"/>
              <a:t> </a:t>
            </a:r>
            <a:r>
              <a:rPr spc="-10" dirty="0"/>
              <a:t>Gas</a:t>
            </a:r>
            <a:r>
              <a:rPr spc="-5" dirty="0"/>
              <a:t> Natural</a:t>
            </a:r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08940" y="1125219"/>
            <a:ext cx="11404716" cy="52790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81259" y="6381115"/>
            <a:ext cx="12566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Arial MT"/>
                <a:cs typeface="Arial MT"/>
              </a:rPr>
              <a:t>Fuente:</a:t>
            </a:r>
            <a:r>
              <a:rPr sz="800" spc="5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PERUPETRO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S.A.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520" y="58991"/>
            <a:ext cx="4732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Exportación</a:t>
            </a:r>
            <a:r>
              <a:rPr spc="-10" dirty="0"/>
              <a:t> </a:t>
            </a:r>
            <a:r>
              <a:rPr dirty="0"/>
              <a:t>del</a:t>
            </a:r>
            <a:r>
              <a:rPr spc="-5" dirty="0"/>
              <a:t> </a:t>
            </a:r>
            <a:r>
              <a:rPr spc="-10" dirty="0"/>
              <a:t>Gas</a:t>
            </a:r>
            <a:r>
              <a:rPr spc="-5" dirty="0"/>
              <a:t> Natural</a:t>
            </a:r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9700" y="0"/>
            <a:ext cx="12052300" cy="6438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77526" y="6660197"/>
            <a:ext cx="831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Fuente:</a:t>
            </a:r>
            <a:r>
              <a:rPr sz="9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Cálidda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1270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12190730" y="0"/>
                </a:moveTo>
                <a:lnTo>
                  <a:pt x="0" y="0"/>
                </a:lnTo>
                <a:lnTo>
                  <a:pt x="0" y="6856726"/>
                </a:lnTo>
                <a:lnTo>
                  <a:pt x="12190730" y="6856726"/>
                </a:lnTo>
                <a:lnTo>
                  <a:pt x="12190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171700" y="406400"/>
            <a:ext cx="7432040" cy="6225540"/>
            <a:chOff x="2171700" y="406400"/>
            <a:chExt cx="7432040" cy="62255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71700" y="406400"/>
              <a:ext cx="7432040" cy="62255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2000" y="1170940"/>
              <a:ext cx="1808733" cy="208559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84951" y="1692338"/>
            <a:ext cx="83058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61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Técnica: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Geológica/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6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Productiva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6600" y="2230120"/>
            <a:ext cx="2085594" cy="20855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41743" y="3037840"/>
            <a:ext cx="748665" cy="4286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8580">
              <a:lnSpc>
                <a:spcPts val="1540"/>
              </a:lnSpc>
              <a:spcBef>
                <a:spcPts val="265"/>
              </a:spcBef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Técnica: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6600" y="3268979"/>
            <a:ext cx="1808733" cy="20855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39230" y="4321429"/>
            <a:ext cx="86995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Geopolítica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0820" y="3268979"/>
            <a:ext cx="1806194" cy="20855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34559" y="4223448"/>
            <a:ext cx="881380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Contractual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1420" y="2230120"/>
            <a:ext cx="2085594" cy="208559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856735" y="3134931"/>
            <a:ext cx="11658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Socioambiental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820" y="1193800"/>
            <a:ext cx="1806194" cy="208559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59959" y="1851659"/>
            <a:ext cx="826769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161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Fiscal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económica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07260" y="6012179"/>
            <a:ext cx="7442454" cy="84353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19650" y="6059487"/>
            <a:ext cx="22237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solidFill>
                  <a:srgbClr val="2580AA"/>
                </a:solidFill>
                <a:latin typeface="Trebuchet MS" panose="020B0603020202020204"/>
                <a:cs typeface="Trebuchet MS" panose="020B0603020202020204"/>
              </a:rPr>
              <a:t>Prospectividad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56468" y="92456"/>
            <a:ext cx="145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Diana</a:t>
            </a:r>
            <a:r>
              <a:rPr sz="12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Lizárraga</a:t>
            </a:r>
            <a:r>
              <a:rPr sz="12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©</a:t>
            </a:r>
            <a:r>
              <a:rPr sz="12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1926" y="863600"/>
            <a:ext cx="11453033" cy="5745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60" y="80327"/>
            <a:ext cx="32327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Fuentes</a:t>
            </a:r>
            <a:r>
              <a:rPr sz="2400" spc="-25" dirty="0"/>
              <a:t> </a:t>
            </a:r>
            <a:r>
              <a:rPr sz="2400" dirty="0"/>
              <a:t>de</a:t>
            </a:r>
            <a:r>
              <a:rPr sz="2400" spc="-50" dirty="0"/>
              <a:t> </a:t>
            </a:r>
            <a:r>
              <a:rPr sz="2400" spc="-5" dirty="0"/>
              <a:t>energía</a:t>
            </a:r>
            <a:endParaRPr sz="2400"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8200" y="802640"/>
            <a:ext cx="10515600" cy="5811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7264" y="1207940"/>
            <a:ext cx="7023190" cy="50822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0"/>
            <a:ext cx="3530600" cy="66776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860" y="80327"/>
            <a:ext cx="20104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Gas</a:t>
            </a:r>
            <a:r>
              <a:rPr sz="2400" spc="-85" dirty="0"/>
              <a:t> </a:t>
            </a:r>
            <a:r>
              <a:rPr sz="2400" spc="-5" dirty="0"/>
              <a:t>Natural</a:t>
            </a:r>
            <a:endParaRPr sz="2400"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01139" y="878839"/>
            <a:ext cx="8915400" cy="55549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89534"/>
            <a:ext cx="548005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Cadena</a:t>
            </a:r>
            <a:r>
              <a:rPr sz="2400" spc="-40" dirty="0"/>
              <a:t> </a:t>
            </a:r>
            <a:r>
              <a:rPr sz="2400" dirty="0"/>
              <a:t>de</a:t>
            </a:r>
            <a:r>
              <a:rPr sz="2400" spc="-30" dirty="0"/>
              <a:t> </a:t>
            </a:r>
            <a:r>
              <a:rPr sz="2400" spc="-5" dirty="0"/>
              <a:t>Valor</a:t>
            </a:r>
            <a:r>
              <a:rPr sz="2400" spc="-15" dirty="0"/>
              <a:t> </a:t>
            </a:r>
            <a:r>
              <a:rPr sz="2400" dirty="0"/>
              <a:t>del</a:t>
            </a:r>
            <a:r>
              <a:rPr sz="2400" spc="-25" dirty="0"/>
              <a:t> </a:t>
            </a:r>
            <a:r>
              <a:rPr sz="2400" spc="-5" dirty="0"/>
              <a:t>Gas</a:t>
            </a:r>
            <a:r>
              <a:rPr sz="2400" spc="-15" dirty="0"/>
              <a:t> </a:t>
            </a:r>
            <a:r>
              <a:rPr sz="2400" spc="-5" dirty="0"/>
              <a:t>Natural</a:t>
            </a:r>
            <a:endParaRPr sz="2400"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" y="0"/>
            <a:ext cx="12161520" cy="1166495"/>
            <a:chOff x="30480" y="0"/>
            <a:chExt cx="12161520" cy="11664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480" y="0"/>
              <a:ext cx="6652514" cy="6936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" y="289559"/>
              <a:ext cx="3040634" cy="8765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842" y="0"/>
            <a:ext cx="606298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100" dirty="0"/>
              <a:t>Ley</a:t>
            </a:r>
            <a:r>
              <a:rPr sz="3100" spc="-25" dirty="0"/>
              <a:t> </a:t>
            </a:r>
            <a:r>
              <a:rPr sz="3100" dirty="0"/>
              <a:t>27133:</a:t>
            </a:r>
            <a:r>
              <a:rPr sz="3100" spc="-45" dirty="0"/>
              <a:t> </a:t>
            </a:r>
            <a:r>
              <a:rPr sz="3100" spc="-5" dirty="0"/>
              <a:t>Promoción</a:t>
            </a:r>
            <a:r>
              <a:rPr sz="3100" spc="-10" dirty="0"/>
              <a:t> </a:t>
            </a:r>
            <a:r>
              <a:rPr sz="3100" dirty="0"/>
              <a:t>de</a:t>
            </a:r>
            <a:r>
              <a:rPr sz="3100" spc="-10" dirty="0"/>
              <a:t> </a:t>
            </a:r>
            <a:r>
              <a:rPr sz="3100" dirty="0"/>
              <a:t>la</a:t>
            </a:r>
            <a:r>
              <a:rPr sz="3100" spc="-30" dirty="0"/>
              <a:t> </a:t>
            </a:r>
            <a:r>
              <a:rPr sz="3100" spc="-5" dirty="0"/>
              <a:t>Industria </a:t>
            </a:r>
            <a:r>
              <a:rPr sz="3100" spc="-685" dirty="0"/>
              <a:t> </a:t>
            </a:r>
            <a:r>
              <a:rPr sz="3100" dirty="0"/>
              <a:t>del</a:t>
            </a:r>
            <a:r>
              <a:rPr sz="3100" spc="-15" dirty="0"/>
              <a:t> </a:t>
            </a:r>
            <a:r>
              <a:rPr sz="3100" dirty="0"/>
              <a:t>Gas</a:t>
            </a:r>
            <a:r>
              <a:rPr sz="3100" spc="-20" dirty="0"/>
              <a:t> </a:t>
            </a:r>
            <a:r>
              <a:rPr sz="3100" dirty="0"/>
              <a:t>Natural</a:t>
            </a:r>
            <a:endParaRPr sz="3100"/>
          </a:p>
        </p:txBody>
      </p:sp>
      <p:sp>
        <p:nvSpPr>
          <p:cNvPr id="6" name="object 6"/>
          <p:cNvSpPr txBox="1"/>
          <p:nvPr/>
        </p:nvSpPr>
        <p:spPr>
          <a:xfrm>
            <a:off x="263842" y="1163218"/>
            <a:ext cx="10792460" cy="43624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Se estableció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contratos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explotación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debían </a:t>
            </a:r>
            <a:r>
              <a:rPr sz="2400" spc="-10" dirty="0">
                <a:latin typeface="Calibri"/>
                <a:cs typeface="Calibri"/>
              </a:rPr>
              <a:t>considerar:</a:t>
            </a:r>
            <a:endParaRPr sz="24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50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Garantizar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abastecimiento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mercado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nacional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Establecer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medidas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promoción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Consumidores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Iniciales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(descuentos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precio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 </a:t>
            </a:r>
            <a:r>
              <a:rPr sz="2000" spc="-10" dirty="0">
                <a:latin typeface="Calibri"/>
                <a:cs typeface="Calibri"/>
              </a:rPr>
              <a:t>gas,</a:t>
            </a:r>
            <a:endParaRPr sz="2000">
              <a:latin typeface="Calibri"/>
              <a:cs typeface="Calibri"/>
            </a:endParaRPr>
          </a:p>
          <a:p>
            <a:pPr marL="75692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mayores </a:t>
            </a:r>
            <a:r>
              <a:rPr sz="2000" spc="-5" dirty="0">
                <a:latin typeface="Calibri"/>
                <a:cs typeface="Calibri"/>
              </a:rPr>
              <a:t>plazos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recuperación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volúmenes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prepagados)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Fijar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precio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máximo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natural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(Precio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Boca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Pozo).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Char char="–"/>
            </a:pPr>
            <a:endParaRPr sz="18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 el</a:t>
            </a:r>
            <a:r>
              <a:rPr sz="2400" spc="-10" dirty="0">
                <a:latin typeface="Calibri"/>
                <a:cs typeface="Calibri"/>
              </a:rPr>
              <a:t> caso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transporte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distribución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GN</a:t>
            </a:r>
            <a:r>
              <a:rPr sz="2400" spc="-5" dirty="0">
                <a:latin typeface="Calibri"/>
                <a:cs typeface="Calibri"/>
              </a:rPr>
              <a:t> 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consideró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siguiente:</a:t>
            </a:r>
            <a:endParaRPr sz="24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52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Otorgamiento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concesiones</a:t>
            </a:r>
            <a:r>
              <a:rPr sz="2000" dirty="0">
                <a:latin typeface="Calibri"/>
                <a:cs typeface="Calibri"/>
              </a:rPr>
              <a:t> bajo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normas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promoción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inversión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privada.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Considerar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medidas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promoción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Consumidores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Iniciales.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Exclusividad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sobre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zona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concesión.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Garantía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ingresos </a:t>
            </a:r>
            <a:r>
              <a:rPr sz="2000" dirty="0">
                <a:latin typeface="Calibri"/>
                <a:cs typeface="Calibri"/>
              </a:rPr>
              <a:t>anuales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retribuyan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 </a:t>
            </a:r>
            <a:r>
              <a:rPr sz="2000" spc="-10" dirty="0">
                <a:latin typeface="Calibri"/>
                <a:cs typeface="Calibri"/>
              </a:rPr>
              <a:t>costos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 servicio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(Garantía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Red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Principal)</a:t>
            </a:r>
            <a:endParaRPr sz="20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Regulación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tarifas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transporte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distribución.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6754</Words>
  <Application>WPS Writer</Application>
  <PresentationFormat>On-screen Show (4:3)</PresentationFormat>
  <Paragraphs>320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SimSun</vt:lpstr>
      <vt:lpstr>Wingdings</vt:lpstr>
      <vt:lpstr>Calibri</vt:lpstr>
      <vt:lpstr>Helvetica Neue</vt:lpstr>
      <vt:lpstr>Aharoni</vt:lpstr>
      <vt:lpstr>宋体-简</vt:lpstr>
      <vt:lpstr>SolanoGothicMVBStd Bd</vt:lpstr>
      <vt:lpstr>Arial MT</vt:lpstr>
      <vt:lpstr>Arial</vt:lpstr>
      <vt:lpstr>Trebuchet MS</vt:lpstr>
      <vt:lpstr>Calibri</vt:lpstr>
      <vt:lpstr>Times New Roman</vt:lpstr>
      <vt:lpstr>Wingdings</vt:lpstr>
      <vt:lpstr>Segoe UI</vt:lpstr>
      <vt:lpstr>Times New Roman</vt:lpstr>
      <vt:lpstr>Microsoft YaHei</vt:lpstr>
      <vt:lpstr>汉仪旗黑</vt:lpstr>
      <vt:lpstr>Arial Unicode MS</vt:lpstr>
      <vt:lpstr>Thonburi</vt:lpstr>
      <vt:lpstr>Office Theme</vt:lpstr>
      <vt:lpstr>Pedro Gamio Aita Especialista en Energía y medio ambiente, participación en las COPs 20, 21y 23.  Ex Vice Ministro de Energía del Perú Magister en Políticas Públicas Profesor de la PUCP, UP y UPC  </vt:lpstr>
      <vt:lpstr>Matriz Energética Peruana</vt:lpstr>
      <vt:lpstr>PowerPoint 演示文稿</vt:lpstr>
      <vt:lpstr>PowerPoint 演示文稿</vt:lpstr>
      <vt:lpstr>Fuentes de energía</vt:lpstr>
      <vt:lpstr>PowerPoint 演示文稿</vt:lpstr>
      <vt:lpstr>Gas Natural</vt:lpstr>
      <vt:lpstr>Cadena de Valor del Gas Natural</vt:lpstr>
      <vt:lpstr>Ley 27133: Promoción de la Industria  del Gas Natural</vt:lpstr>
      <vt:lpstr>Fases del Proyecto Camisea</vt:lpstr>
      <vt:lpstr>Decreto Supremo N° 063-2005-EM</vt:lpstr>
      <vt:lpstr>Ley 28849: Descentralización del  Acceso al Consumo del Gas Natural</vt:lpstr>
      <vt:lpstr>Del Yacimiento al Mercado de  Consumo</vt:lpstr>
      <vt:lpstr>Transporte Gas Natural</vt:lpstr>
      <vt:lpstr>Ampliación de Capacidad de Transporte</vt:lpstr>
      <vt:lpstr>PowerPoint 演示文稿</vt:lpstr>
      <vt:lpstr>Procesamiento del Gas Natural</vt:lpstr>
      <vt:lpstr>Ley 28176 – Ley de Promoción de la Inversión en  Plantas de Procesamiento de Gas Natural</vt:lpstr>
      <vt:lpstr>Procesamiento: Separación Malvinas</vt:lpstr>
      <vt:lpstr>Procesamiento: Fraccionamiento Pisco</vt:lpstr>
      <vt:lpstr>Procesamiento: Fraccionamiento Pisco</vt:lpstr>
      <vt:lpstr>Consumo Gas Natural</vt:lpstr>
      <vt:lpstr>Avances Masificación Gas Natural</vt:lpstr>
      <vt:lpstr>PowerPoint 演示文稿</vt:lpstr>
      <vt:lpstr>PowerPoint 演示文稿</vt:lpstr>
      <vt:lpstr>Marco Regulatorio del Gas Natural</vt:lpstr>
      <vt:lpstr>Tipos de Consumidores</vt:lpstr>
      <vt:lpstr>Objetivo Regulatorios</vt:lpstr>
      <vt:lpstr>Precio Final Gas Natural</vt:lpstr>
      <vt:lpstr>Precio Final Gas Natural</vt:lpstr>
      <vt:lpstr>Masificación del GN</vt:lpstr>
      <vt:lpstr>PowerPoint 演示文稿</vt:lpstr>
      <vt:lpstr>PowerPoint 演示文稿</vt:lpstr>
      <vt:lpstr>PowerPoint 演示文稿</vt:lpstr>
      <vt:lpstr>Exportación del Gas Natural</vt:lpstr>
      <vt:lpstr>Exportación del Gas Natural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Matriz Energética Peruana</dc:title>
  <dc:creator>Diana Carolina Lizárraga Sánchez</dc:creator>
  <cp:lastModifiedBy>pedrogamioaita</cp:lastModifiedBy>
  <cp:revision>5</cp:revision>
  <dcterms:created xsi:type="dcterms:W3CDTF">2024-09-11T16:12:37Z</dcterms:created>
  <dcterms:modified xsi:type="dcterms:W3CDTF">2024-09-11T16:12:37Z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2023-06-04T09:00:00Z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2023-10-29T09:00:00Z</vt:filetime>
  </property>
  <property fmtid="{D5CDD505-2E9C-101B-9397-08002B2CF9AE}" pid="5" name="KSOProductBuildVer">
    <vt:lpwstr>3082-4.6.0.7728</vt:lpwstr>
  </property>
</Properties>
</file>